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9"/>
  </p:notesMasterIdLst>
  <p:handoutMasterIdLst>
    <p:handoutMasterId r:id="rId30"/>
  </p:handoutMasterIdLst>
  <p:sldIdLst>
    <p:sldId id="256" r:id="rId5"/>
    <p:sldId id="711" r:id="rId6"/>
    <p:sldId id="712" r:id="rId7"/>
    <p:sldId id="715" r:id="rId8"/>
    <p:sldId id="716" r:id="rId9"/>
    <p:sldId id="755" r:id="rId10"/>
    <p:sldId id="759" r:id="rId11"/>
    <p:sldId id="760" r:id="rId12"/>
    <p:sldId id="761" r:id="rId13"/>
    <p:sldId id="762" r:id="rId14"/>
    <p:sldId id="763" r:id="rId15"/>
    <p:sldId id="764" r:id="rId16"/>
    <p:sldId id="765" r:id="rId17"/>
    <p:sldId id="766" r:id="rId18"/>
    <p:sldId id="767" r:id="rId19"/>
    <p:sldId id="768" r:id="rId20"/>
    <p:sldId id="769" r:id="rId21"/>
    <p:sldId id="770" r:id="rId22"/>
    <p:sldId id="771" r:id="rId23"/>
    <p:sldId id="772" r:id="rId24"/>
    <p:sldId id="757" r:id="rId25"/>
    <p:sldId id="758" r:id="rId26"/>
    <p:sldId id="754" r:id="rId27"/>
    <p:sldId id="773" r:id="rId28"/>
  </p:sldIdLst>
  <p:sldSz cx="9144000" cy="6858000" type="screen4x3"/>
  <p:notesSz cx="9928225" cy="6797675"/>
  <p:custDataLst>
    <p:tags r:id="rId3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78" d="100"/>
          <a:sy n="78" d="100"/>
        </p:scale>
        <p:origin x="1500" y="78"/>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09/08/2016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8/9/2016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714034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44351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413732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102871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0090740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1808845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0417713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6250812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7155328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640428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0395072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167337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106256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931500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493072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847931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92112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7598689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3.xml"/><Relationship Id="rId1" Type="http://schemas.openxmlformats.org/officeDocument/2006/relationships/slideMaster" Target="../slideMasters/slideMaster1.xml"/><Relationship Id="rId5" Type="http://schemas.openxmlformats.org/officeDocument/2006/relationships/slide" Target="../slides/slide17.xml"/><Relationship Id="rId4" Type="http://schemas.openxmlformats.org/officeDocument/2006/relationships/slide" Target="../slides/slide14.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5719046" y="623538"/>
            <a:ext cx="130122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a:t>
            </a:r>
            <a:r>
              <a:rPr lang="en-GB" sz="1200" b="1" baseline="0" dirty="0" smtClean="0">
                <a:latin typeface="Arial" panose="020B0604020202020204" pitchFamily="34" charset="0"/>
                <a:cs typeface="Arial" panose="020B0604020202020204" pitchFamily="34" charset="0"/>
              </a:rPr>
              <a:t> Questions</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3538"/>
            <a:ext cx="241030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3.1 – Organisational Structures</a:t>
            </a:r>
            <a:endParaRPr lang="en-GB" sz="12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685483" y="623538"/>
            <a:ext cx="172815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3.2 – Span of Control</a:t>
            </a:r>
            <a:endParaRPr lang="en-GB" sz="12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471334" y="623538"/>
            <a:ext cx="119001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3.3 – Data</a:t>
            </a:r>
            <a:r>
              <a:rPr lang="en-GB" sz="1200" b="1" baseline="0" dirty="0" smtClean="0">
                <a:latin typeface="Arial" panose="020B0604020202020204" pitchFamily="34" charset="0"/>
                <a:cs typeface="Arial" panose="020B0604020202020204" pitchFamily="34" charset="0"/>
              </a:rPr>
              <a:t> Flow</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2.2%20-%20Tasks/2.2%20-%20Activity%207.2%20-%20Organisational%20Support.docx"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hyperlink" Target="2.2%20-%20Tasks/2.2%20-%20Activity%207.2%20-%20Organisational%20Support.docx"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hyperlink" Target="2.2%20-%20Tasks/2.2%20-%20Activity%207.3%20-%20Chain%20of%20Command%20and%20Span%20of%20Control.docx"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hyperlink" Target="2.2%20-%20Tasks/2.2%20-%20Activity%207.4%20-%20Organisational%20Structures.doc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hyperlink" Target="2.2%20-%20Tasks/2.2%20-%20Activity%207.4%20-%20Organisational%20Structures.docx"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2.2%20-%20Tasks/2.2%20-%20Activity%207.4%20-%20Organisational%20Structures.docx"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2.2%20-%20Tasks/2.2%20-%20Activity%207.4%20-%20Organisational%20Structures.docx"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hyperlink" Target="LO3%20-%20Exam%20Questions.docx"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LO3%20-%20Exam%20Questions.docx"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2.2%20-%20Tasks/2.2%20-%20Activity%207.2%20-%20Organisational%20Support.docx"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877272"/>
            <a:ext cx="900100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Understand the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Effect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Different Organisational Structures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on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How Businesses Operate</a:t>
            </a:r>
            <a:endParaRPr lang="en-GB" sz="1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280920"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01 – The Business Environment</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598050"/>
          </a:xfrm>
        </p:spPr>
        <p:txBody>
          <a:bodyPr>
            <a:noAutofit/>
          </a:bodyPr>
          <a:lstStyle/>
          <a:p>
            <a:r>
              <a:rPr lang="en-GB" sz="2300" dirty="0" smtClean="0"/>
              <a:t>3.1 </a:t>
            </a:r>
            <a:r>
              <a:rPr lang="en-GB" sz="2300" dirty="0" smtClean="0"/>
              <a:t>– Why does organisational structure change as a business expands?</a:t>
            </a:r>
            <a:endParaRPr lang="en-GB" sz="2300" b="1" dirty="0" smtClean="0"/>
          </a:p>
        </p:txBody>
      </p:sp>
      <p:sp>
        <p:nvSpPr>
          <p:cNvPr id="8" name="TextBox 7">
            <a:hlinkClick r:id="rId3" action="ppaction://hlinkfile"/>
          </p:cNvPr>
          <p:cNvSpPr txBox="1"/>
          <p:nvPr/>
        </p:nvSpPr>
        <p:spPr>
          <a:xfrm>
            <a:off x="8460432" y="4149080"/>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pic>
        <p:nvPicPr>
          <p:cNvPr id="5122" name="Picture 2" descr="http://i.dailymail.co.uk/i/pix/2014/09/15/1410796049933_wps_16_ACTORS_Ronnie_Barker_die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2200" y="1205578"/>
            <a:ext cx="2447950" cy="157147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ichef.bbci.co.uk/news/660/media/images/54209000/jpg/_54209978_aybs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2200" y="2852936"/>
            <a:ext cx="2447950" cy="137604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0" y="1052736"/>
            <a:ext cx="8568630" cy="5632311"/>
          </a:xfrm>
          <a:prstGeom prst="rect">
            <a:avLst/>
          </a:prstGeom>
        </p:spPr>
        <p:txBody>
          <a:bodyPr wrap="square">
            <a:spAutoFit/>
          </a:bodyPr>
          <a:lstStyle/>
          <a:p>
            <a:pPr marL="0" lvl="0" indent="0">
              <a:buClr>
                <a:srgbClr val="00B050"/>
              </a:buClr>
              <a:buFont typeface="Wingdings 3" panose="05040102010807070707" pitchFamily="18" charset="2"/>
              <a:buNone/>
            </a:pPr>
            <a:r>
              <a:rPr lang="en-US" b="1" dirty="0">
                <a:solidFill>
                  <a:srgbClr val="0070C0"/>
                </a:solidFill>
                <a:latin typeface="Calibri" panose="020F0502020204030204" pitchFamily="34" charset="0"/>
              </a:rPr>
              <a:t>Job Description</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Shop Assistant</a:t>
            </a:r>
          </a:p>
          <a:p>
            <a:pPr marL="0" lvl="0" indent="0">
              <a:buClr>
                <a:srgbClr val="00B050"/>
              </a:buClr>
              <a:buFont typeface="Wingdings 3" panose="05040102010807070707" pitchFamily="18" charset="2"/>
              <a:buNone/>
            </a:pPr>
            <a:r>
              <a:rPr lang="en-US" b="1" dirty="0">
                <a:solidFill>
                  <a:srgbClr val="0070C0"/>
                </a:solidFill>
                <a:latin typeface="Calibri" panose="020F0502020204030204" pitchFamily="34" charset="0"/>
              </a:rPr>
              <a:t>Main Tasks</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To open the shop in the morning</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To be responsible for ordering all goods from suppliers</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To arrange all shelf displays</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To help serve customers</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To assist the manager in other ways directed by him</a:t>
            </a:r>
          </a:p>
          <a:p>
            <a:pPr marL="0" lvl="0" indent="0">
              <a:buClr>
                <a:srgbClr val="00B050"/>
              </a:buClr>
              <a:buFont typeface="Wingdings 3" panose="05040102010807070707" pitchFamily="18" charset="2"/>
              <a:buNone/>
            </a:pPr>
            <a:r>
              <a:rPr lang="en-US" b="1" dirty="0">
                <a:solidFill>
                  <a:srgbClr val="0070C0"/>
                </a:solidFill>
                <a:latin typeface="Calibri" panose="020F0502020204030204" pitchFamily="34" charset="0"/>
              </a:rPr>
              <a:t>Working conditions</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Five days a week</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Eight hours a day</a:t>
            </a:r>
          </a:p>
          <a:p>
            <a:pPr marL="630238" lvl="0" indent="-342900">
              <a:buClr>
                <a:srgbClr val="00B050"/>
              </a:buClr>
              <a:buFont typeface="Arial" panose="020B0604020202020204" pitchFamily="34" charset="0"/>
              <a:buChar char="•"/>
            </a:pPr>
            <a:r>
              <a:rPr lang="en-US" dirty="0">
                <a:solidFill>
                  <a:srgbClr val="0070C0"/>
                </a:solidFill>
                <a:latin typeface="Calibri" panose="020F0502020204030204" pitchFamily="34" charset="0"/>
              </a:rPr>
              <a:t>Four weeks’ holiday – by negotiation, but not at the </a:t>
            </a:r>
            <a:r>
              <a:rPr lang="en-US" dirty="0" smtClean="0">
                <a:solidFill>
                  <a:srgbClr val="0070C0"/>
                </a:solidFill>
                <a:latin typeface="Calibri" panose="020F0502020204030204" pitchFamily="34" charset="0"/>
              </a:rPr>
              <a:t/>
            </a:r>
            <a:br>
              <a:rPr lang="en-US" dirty="0" smtClean="0">
                <a:solidFill>
                  <a:srgbClr val="0070C0"/>
                </a:solidFill>
                <a:latin typeface="Calibri" panose="020F0502020204030204" pitchFamily="34" charset="0"/>
              </a:rPr>
            </a:br>
            <a:r>
              <a:rPr lang="en-US" dirty="0" smtClean="0">
                <a:solidFill>
                  <a:srgbClr val="0070C0"/>
                </a:solidFill>
                <a:latin typeface="Calibri" panose="020F0502020204030204" pitchFamily="34" charset="0"/>
              </a:rPr>
              <a:t>same </a:t>
            </a:r>
            <a:r>
              <a:rPr lang="en-US" dirty="0">
                <a:solidFill>
                  <a:srgbClr val="0070C0"/>
                </a:solidFill>
                <a:latin typeface="Calibri" panose="020F0502020204030204" pitchFamily="34" charset="0"/>
              </a:rPr>
              <a:t>time as the manager.</a:t>
            </a:r>
          </a:p>
          <a:p>
            <a:pPr marL="0" lvl="0" indent="0">
              <a:buClr>
                <a:srgbClr val="00B050"/>
              </a:buClr>
              <a:buFont typeface="Wingdings 3" panose="05040102010807070707" pitchFamily="18" charset="2"/>
              <a:buNone/>
            </a:pPr>
            <a:r>
              <a:rPr lang="en-US" b="1" dirty="0">
                <a:solidFill>
                  <a:srgbClr val="FF0000"/>
                </a:solidFill>
                <a:latin typeface="Calibri" panose="020F0502020204030204" pitchFamily="34" charset="0"/>
              </a:rPr>
              <a:t>Activity 7.2 - </a:t>
            </a:r>
            <a:r>
              <a:rPr lang="en-US" dirty="0">
                <a:solidFill>
                  <a:srgbClr val="FF0000"/>
                </a:solidFill>
                <a:latin typeface="Calibri" panose="020F0502020204030204" pitchFamily="34" charset="0"/>
              </a:rPr>
              <a:t>Read the case study above.</a:t>
            </a:r>
          </a:p>
          <a:p>
            <a:pPr marL="630238" lvl="0" indent="-342900">
              <a:buClr>
                <a:srgbClr val="00B050"/>
              </a:buClr>
              <a:buFont typeface="+mj-lt"/>
              <a:buAutoNum type="alphaLcParenR"/>
            </a:pPr>
            <a:r>
              <a:rPr lang="en-US" dirty="0">
                <a:solidFill>
                  <a:srgbClr val="FF0000"/>
                </a:solidFill>
                <a:latin typeface="Calibri" panose="020F0502020204030204" pitchFamily="34" charset="0"/>
              </a:rPr>
              <a:t>Study the job description. Do you think Ahmed is looking to recruit an experienced shop assistant? What evidence is there to support your answer?</a:t>
            </a:r>
          </a:p>
          <a:p>
            <a:pPr marL="630238" lvl="0" indent="-342900">
              <a:buClr>
                <a:srgbClr val="00B050"/>
              </a:buClr>
              <a:buFont typeface="+mj-lt"/>
              <a:buAutoNum type="alphaLcParenR"/>
            </a:pPr>
            <a:r>
              <a:rPr lang="en-US" dirty="0">
                <a:solidFill>
                  <a:srgbClr val="FF0000"/>
                </a:solidFill>
                <a:latin typeface="Calibri" panose="020F0502020204030204" pitchFamily="34" charset="0"/>
              </a:rPr>
              <a:t>Make a list of the important tasks and responsibilities Ahmed still has to perform himself.</a:t>
            </a:r>
          </a:p>
          <a:p>
            <a:pPr marL="342900" lvl="0" indent="-342900">
              <a:buClr>
                <a:srgbClr val="00B050"/>
              </a:buClr>
              <a:buFont typeface="Wingdings 3" panose="05040102010807070707" pitchFamily="18" charset="2"/>
              <a:buChar char=""/>
            </a:pPr>
            <a:r>
              <a:rPr lang="en-US" dirty="0">
                <a:latin typeface="Calibri" panose="020F0502020204030204" pitchFamily="34" charset="0"/>
              </a:rPr>
              <a:t>Ahmed’s business now has a very simple organisational structure. There are now two people in the organisation and they are specializing in different jobs.</a:t>
            </a:r>
          </a:p>
        </p:txBody>
      </p:sp>
    </p:spTree>
    <p:extLst>
      <p:ext uri="{BB962C8B-B14F-4D97-AF65-F5344CB8AC3E}">
        <p14:creationId xmlns:p14="http://schemas.microsoft.com/office/powerpoint/2010/main" val="41720806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928992" cy="598050"/>
          </a:xfrm>
        </p:spPr>
        <p:txBody>
          <a:bodyPr>
            <a:noAutofit/>
          </a:bodyPr>
          <a:lstStyle/>
          <a:p>
            <a:r>
              <a:rPr lang="en-GB" sz="3400" dirty="0" smtClean="0"/>
              <a:t>3.1 </a:t>
            </a:r>
            <a:r>
              <a:rPr lang="en-GB" sz="3400" dirty="0" smtClean="0"/>
              <a:t>– Organisation Charts – Case Study Example</a:t>
            </a:r>
            <a:endParaRPr lang="en-GB" sz="3400" b="1" dirty="0" smtClean="0"/>
          </a:p>
        </p:txBody>
      </p:sp>
      <p:sp>
        <p:nvSpPr>
          <p:cNvPr id="8" name="TextBox 7">
            <a:hlinkClick r:id="rId3" action="ppaction://hlinkfile"/>
          </p:cNvPr>
          <p:cNvSpPr txBox="1"/>
          <p:nvPr/>
        </p:nvSpPr>
        <p:spPr>
          <a:xfrm>
            <a:off x="8748464" y="260648"/>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
        <p:nvSpPr>
          <p:cNvPr id="11" name="TextBox 10"/>
          <p:cNvSpPr txBox="1"/>
          <p:nvPr/>
        </p:nvSpPr>
        <p:spPr>
          <a:xfrm>
            <a:off x="4743153" y="4386590"/>
            <a:ext cx="1773063"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Financial Director</a:t>
            </a:r>
            <a:endParaRPr lang="en-GB" sz="1600" dirty="0"/>
          </a:p>
        </p:txBody>
      </p:sp>
      <p:sp>
        <p:nvSpPr>
          <p:cNvPr id="12" name="TextBox 11"/>
          <p:cNvSpPr txBox="1"/>
          <p:nvPr/>
        </p:nvSpPr>
        <p:spPr>
          <a:xfrm>
            <a:off x="6732240" y="4428401"/>
            <a:ext cx="194056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Human Resources</a:t>
            </a:r>
            <a:br>
              <a:rPr lang="en-US" sz="1600" dirty="0" smtClean="0"/>
            </a:br>
            <a:r>
              <a:rPr lang="en-US" sz="1600" dirty="0" smtClean="0"/>
              <a:t>Director</a:t>
            </a:r>
            <a:endParaRPr lang="en-GB" sz="1600" dirty="0"/>
          </a:p>
        </p:txBody>
      </p:sp>
      <p:sp>
        <p:nvSpPr>
          <p:cNvPr id="15" name="TextBox 14"/>
          <p:cNvSpPr txBox="1"/>
          <p:nvPr/>
        </p:nvSpPr>
        <p:spPr>
          <a:xfrm>
            <a:off x="467544" y="5009346"/>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Store Managers</a:t>
            </a:r>
            <a:endParaRPr lang="en-GB" sz="1600" dirty="0"/>
          </a:p>
        </p:txBody>
      </p:sp>
      <p:sp>
        <p:nvSpPr>
          <p:cNvPr id="16" name="TextBox 15"/>
          <p:cNvSpPr txBox="1"/>
          <p:nvPr/>
        </p:nvSpPr>
        <p:spPr>
          <a:xfrm>
            <a:off x="6876256" y="5301208"/>
            <a:ext cx="164780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Administrative Assistant</a:t>
            </a:r>
            <a:endParaRPr lang="en-GB" sz="1600" dirty="0"/>
          </a:p>
        </p:txBody>
      </p:sp>
      <p:cxnSp>
        <p:nvCxnSpPr>
          <p:cNvPr id="4" name="Straight Connector 3"/>
          <p:cNvCxnSpPr/>
          <p:nvPr/>
        </p:nvCxnSpPr>
        <p:spPr>
          <a:xfrm>
            <a:off x="2555776" y="4149080"/>
            <a:ext cx="4968552"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306518" y="4797152"/>
            <a:ext cx="2257370"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2555776" y="4149080"/>
            <a:ext cx="0" cy="182217"/>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5652120" y="4149080"/>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7524328" y="4149081"/>
            <a:ext cx="0" cy="27932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16" idx="0"/>
            <a:endCxn id="12" idx="2"/>
          </p:cNvCxnSpPr>
          <p:nvPr/>
        </p:nvCxnSpPr>
        <p:spPr>
          <a:xfrm flipV="1">
            <a:off x="7700156" y="5013176"/>
            <a:ext cx="2364" cy="288032"/>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5652120" y="4725145"/>
            <a:ext cx="0" cy="360039"/>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796408" y="5004465"/>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Book-Keeper</a:t>
            </a:r>
            <a:endParaRPr lang="en-GB" sz="1600" dirty="0"/>
          </a:p>
        </p:txBody>
      </p:sp>
      <p:cxnSp>
        <p:nvCxnSpPr>
          <p:cNvPr id="42" name="Straight Connector 41"/>
          <p:cNvCxnSpPr/>
          <p:nvPr/>
        </p:nvCxnSpPr>
        <p:spPr>
          <a:xfrm flipV="1">
            <a:off x="3563888" y="4797152"/>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1314922" y="4797152"/>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1306518" y="5343020"/>
            <a:ext cx="0" cy="96630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67544" y="6258798"/>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Shop Workers</a:t>
            </a:r>
            <a:endParaRPr lang="en-GB" sz="1600" dirty="0"/>
          </a:p>
        </p:txBody>
      </p:sp>
      <p:sp>
        <p:nvSpPr>
          <p:cNvPr id="17" name="TextBox 16"/>
          <p:cNvSpPr txBox="1"/>
          <p:nvPr/>
        </p:nvSpPr>
        <p:spPr>
          <a:xfrm>
            <a:off x="467544" y="5661248"/>
            <a:ext cx="252028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Assistant Store Managers</a:t>
            </a:r>
            <a:endParaRPr lang="en-GB" sz="1600" dirty="0"/>
          </a:p>
        </p:txBody>
      </p:sp>
      <p:cxnSp>
        <p:nvCxnSpPr>
          <p:cNvPr id="47" name="Straight Connector 46"/>
          <p:cNvCxnSpPr/>
          <p:nvPr/>
        </p:nvCxnSpPr>
        <p:spPr>
          <a:xfrm flipV="1">
            <a:off x="2412790" y="4551095"/>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53646" y="4331297"/>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Sales Manager</a:t>
            </a:r>
            <a:endParaRPr lang="en-GB" sz="1600" dirty="0"/>
          </a:p>
        </p:txBody>
      </p:sp>
      <p:cxnSp>
        <p:nvCxnSpPr>
          <p:cNvPr id="48" name="Straight Connector 47"/>
          <p:cNvCxnSpPr/>
          <p:nvPr/>
        </p:nvCxnSpPr>
        <p:spPr>
          <a:xfrm flipV="1">
            <a:off x="4427984" y="3932550"/>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843808" y="3717032"/>
            <a:ext cx="3096344"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a:t>Chief Executive - Ahmed </a:t>
            </a:r>
            <a:r>
              <a:rPr lang="en-US" sz="1600" dirty="0" err="1"/>
              <a:t>Jamail</a:t>
            </a:r>
            <a:endParaRPr lang="en-GB" sz="1600" dirty="0"/>
          </a:p>
        </p:txBody>
      </p:sp>
      <p:sp>
        <p:nvSpPr>
          <p:cNvPr id="13" name="TextBox 12"/>
          <p:cNvSpPr txBox="1"/>
          <p:nvPr/>
        </p:nvSpPr>
        <p:spPr>
          <a:xfrm>
            <a:off x="2411760" y="5004465"/>
            <a:ext cx="2232248"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Purchasing Manager</a:t>
            </a:r>
            <a:endParaRPr lang="en-GB" sz="1600" dirty="0"/>
          </a:p>
        </p:txBody>
      </p:sp>
      <p:sp>
        <p:nvSpPr>
          <p:cNvPr id="3" name="Rectangle 2"/>
          <p:cNvSpPr/>
          <p:nvPr/>
        </p:nvSpPr>
        <p:spPr>
          <a:xfrm>
            <a:off x="251520" y="1059701"/>
            <a:ext cx="8568952" cy="2585323"/>
          </a:xfrm>
          <a:prstGeom prst="rect">
            <a:avLst/>
          </a:prstGeom>
        </p:spPr>
        <p:txBody>
          <a:bodyPr wrap="square">
            <a:spAutoFit/>
          </a:bodyPr>
          <a:lstStyle/>
          <a:p>
            <a:pPr marL="0" lvl="0" indent="0">
              <a:buClr>
                <a:srgbClr val="00B050"/>
              </a:buClr>
              <a:buFont typeface="Wingdings 3" panose="05040102010807070707" pitchFamily="18" charset="2"/>
              <a:buNone/>
            </a:pPr>
            <a:r>
              <a:rPr lang="en-US" b="1" dirty="0">
                <a:solidFill>
                  <a:srgbClr val="0070C0"/>
                </a:solidFill>
                <a:latin typeface="Calibri" panose="020F0502020204030204" pitchFamily="34" charset="0"/>
              </a:rPr>
              <a:t>Case Study Example</a:t>
            </a:r>
          </a:p>
          <a:p>
            <a:pPr marL="285750" lvl="0" indent="-285750">
              <a:buClr>
                <a:srgbClr val="00B050"/>
              </a:buClr>
              <a:buFont typeface="Wingdings 3" panose="05040102010807070707" pitchFamily="18" charset="2"/>
              <a:buChar char=""/>
            </a:pPr>
            <a:r>
              <a:rPr lang="en-US" dirty="0">
                <a:solidFill>
                  <a:srgbClr val="0070C0"/>
                </a:solidFill>
                <a:latin typeface="Calibri" panose="020F0502020204030204" pitchFamily="34" charset="0"/>
              </a:rPr>
              <a:t>Ahmed’s business has expanded rapidly. More employees have been appointed. Some of them managed the shop because Ahmed spent more time on office work. Shop opening hours were lengthened, Eventually, Ahmed decided to open 4 further stores in other towns. It became clear to Ahmed that his business needed the advantages of limited company status (unit 01).</a:t>
            </a:r>
          </a:p>
          <a:p>
            <a:pPr marL="285750" lvl="0" indent="-285750">
              <a:buClr>
                <a:srgbClr val="00B050"/>
              </a:buClr>
              <a:buFont typeface="Wingdings 3" panose="05040102010807070707" pitchFamily="18" charset="2"/>
              <a:buChar char=""/>
            </a:pPr>
            <a:r>
              <a:rPr lang="en-US" dirty="0">
                <a:solidFill>
                  <a:srgbClr val="0070C0"/>
                </a:solidFill>
                <a:latin typeface="Calibri" panose="020F0502020204030204" pitchFamily="34" charset="0"/>
              </a:rPr>
              <a:t>A business friend agreed to buy shares and become one of the directors of the company. As the organisation was growing, Ahmed decided it needed a clear structure. After discussions with his directors and senior managers, he drew out the chart below.</a:t>
            </a:r>
          </a:p>
        </p:txBody>
      </p:sp>
    </p:spTree>
    <p:extLst>
      <p:ext uri="{BB962C8B-B14F-4D97-AF65-F5344CB8AC3E}">
        <p14:creationId xmlns:p14="http://schemas.microsoft.com/office/powerpoint/2010/main" val="198037803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598050"/>
          </a:xfrm>
        </p:spPr>
        <p:txBody>
          <a:bodyPr>
            <a:noAutofit/>
          </a:bodyPr>
          <a:lstStyle/>
          <a:p>
            <a:r>
              <a:rPr lang="en-GB" sz="2300" dirty="0" smtClean="0"/>
              <a:t>3.1 </a:t>
            </a:r>
            <a:r>
              <a:rPr lang="en-GB" sz="2300" dirty="0" smtClean="0"/>
              <a:t>– Why does organisational structure change as a business expands?</a:t>
            </a:r>
            <a:endParaRPr lang="en-GB" sz="2300" b="1" dirty="0" smtClean="0"/>
          </a:p>
        </p:txBody>
      </p:sp>
      <p:sp>
        <p:nvSpPr>
          <p:cNvPr id="2" name="Rectangle 1"/>
          <p:cNvSpPr/>
          <p:nvPr/>
        </p:nvSpPr>
        <p:spPr>
          <a:xfrm>
            <a:off x="251520" y="1052736"/>
            <a:ext cx="6984776" cy="5724644"/>
          </a:xfrm>
          <a:prstGeom prst="rect">
            <a:avLst/>
          </a:prstGeom>
        </p:spPr>
        <p:txBody>
          <a:bodyPr wrap="square">
            <a:spAutoFit/>
          </a:bodyPr>
          <a:lstStyle/>
          <a:p>
            <a:pPr marL="342900" lvl="0" indent="-342900">
              <a:buClr>
                <a:srgbClr val="00B050"/>
              </a:buClr>
              <a:buFont typeface="Wingdings 3" panose="05040102010807070707" pitchFamily="18" charset="2"/>
              <a:buChar char=""/>
            </a:pPr>
            <a:r>
              <a:rPr lang="en-US" sz="1830" dirty="0">
                <a:latin typeface="Calibri" panose="020F0502020204030204" pitchFamily="34" charset="0"/>
              </a:rPr>
              <a:t>In fact, this is a typical organisational chart for many businesses. The most important features are as follows:</a:t>
            </a:r>
          </a:p>
          <a:p>
            <a:pPr marL="625475" lvl="0" indent="-342900">
              <a:buClr>
                <a:srgbClr val="00B050"/>
              </a:buClr>
              <a:buFont typeface="Arial" panose="020B0604020202020204" pitchFamily="34" charset="0"/>
              <a:buChar char="•"/>
            </a:pPr>
            <a:r>
              <a:rPr lang="en-US" sz="1830" dirty="0">
                <a:latin typeface="Calibri" panose="020F0502020204030204" pitchFamily="34" charset="0"/>
              </a:rPr>
              <a:t>It is a hierarchy. This means that there are different levels in the organisation. Each level has a different degree of authority. People on the same level of hierarchy have the same degree of authority. There are 5 levels of hierarchy from Chief Executive to Shop Worker.</a:t>
            </a:r>
          </a:p>
          <a:p>
            <a:pPr marL="625475" lvl="0" indent="-342900">
              <a:buClr>
                <a:srgbClr val="00B050"/>
              </a:buClr>
              <a:buFont typeface="Arial" panose="020B0604020202020204" pitchFamily="34" charset="0"/>
              <a:buChar char="•"/>
            </a:pPr>
            <a:r>
              <a:rPr lang="en-US" sz="1830" dirty="0">
                <a:latin typeface="Calibri" panose="020F0502020204030204" pitchFamily="34" charset="0"/>
              </a:rPr>
              <a:t>It is organized into departments, each of which has a particular job or function.</a:t>
            </a:r>
          </a:p>
          <a:p>
            <a:pPr marL="625475" lvl="0" indent="-342900">
              <a:buClr>
                <a:srgbClr val="00B050"/>
              </a:buClr>
              <a:buFont typeface="Arial" panose="020B0604020202020204" pitchFamily="34" charset="0"/>
              <a:buChar char="•"/>
            </a:pPr>
            <a:r>
              <a:rPr lang="en-US" sz="1830" dirty="0">
                <a:latin typeface="Calibri" panose="020F0502020204030204" pitchFamily="34" charset="0"/>
              </a:rPr>
              <a:t>As there are different levels of management, there is a </a:t>
            </a:r>
            <a:r>
              <a:rPr lang="en-US" sz="1830" b="1" dirty="0">
                <a:solidFill>
                  <a:srgbClr val="FF0000"/>
                </a:solidFill>
                <a:latin typeface="Calibri" panose="020F0502020204030204" pitchFamily="34" charset="0"/>
              </a:rPr>
              <a:t>chain of command.</a:t>
            </a:r>
            <a:r>
              <a:rPr lang="en-US" sz="1830" b="1" dirty="0">
                <a:latin typeface="Calibri" panose="020F0502020204030204" pitchFamily="34" charset="0"/>
              </a:rPr>
              <a:t> </a:t>
            </a:r>
            <a:r>
              <a:rPr lang="en-US" sz="1830" dirty="0">
                <a:latin typeface="Calibri" panose="020F0502020204030204" pitchFamily="34" charset="0"/>
              </a:rPr>
              <a:t>This is how power and authority are passed down from the top to the lower levels in the organisation. Because Rehab Food Stores is still quite a small business, the chain of command is quite short as there are not many levels of management. Bigger businesses are likely to have more levels of hierarchy and therefor a longer chain of command.</a:t>
            </a:r>
          </a:p>
          <a:p>
            <a:pPr marL="342900" lvl="0" indent="-342900">
              <a:buClr>
                <a:srgbClr val="00B050"/>
              </a:buClr>
              <a:buFont typeface="Wingdings 3" panose="05040102010807070707" pitchFamily="18" charset="2"/>
              <a:buChar char=""/>
            </a:pPr>
            <a:r>
              <a:rPr lang="en-US" sz="1830" dirty="0">
                <a:latin typeface="Calibri" panose="020F0502020204030204" pitchFamily="34" charset="0"/>
              </a:rPr>
              <a:t>Ahmed decided to give a copy of this chart to all members of staff. He considered that there were several advantages in both constructing the organisation chart as a hierarchy and informing everybody of it.</a:t>
            </a:r>
          </a:p>
        </p:txBody>
      </p:sp>
      <p:graphicFrame>
        <p:nvGraphicFramePr>
          <p:cNvPr id="8" name="Table 7"/>
          <p:cNvGraphicFramePr>
            <a:graphicFrameLocks noGrp="1"/>
          </p:cNvGraphicFramePr>
          <p:nvPr>
            <p:extLst>
              <p:ext uri="{D42A27DB-BD31-4B8C-83A1-F6EECF244321}">
                <p14:modId xmlns:p14="http://schemas.microsoft.com/office/powerpoint/2010/main" val="2146773447"/>
              </p:ext>
            </p:extLst>
          </p:nvPr>
        </p:nvGraphicFramePr>
        <p:xfrm>
          <a:off x="7236296" y="1103540"/>
          <a:ext cx="1584176" cy="54938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2006">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31806">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a:t>
                      </a:r>
                      <a:r>
                        <a:rPr lang="en-GB" sz="1300" baseline="0" dirty="0" smtClean="0">
                          <a:solidFill>
                            <a:srgbClr val="FF0000"/>
                          </a:solidFill>
                          <a:effectLst/>
                          <a:latin typeface="Arial" pitchFamily="34" charset="0"/>
                          <a:ea typeface="Times New Roman"/>
                          <a:cs typeface="Arial" pitchFamily="34" charset="0"/>
                        </a:rPr>
                        <a:t>How many line managers does it take to change a lightbulb</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happens if you do not get on with your boss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Span of Control</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Why work in a job with no promotional prospects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the difference between high and wide structures</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How your school management is structured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132937"/>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09136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598050"/>
          </a:xfrm>
        </p:spPr>
        <p:txBody>
          <a:bodyPr>
            <a:noAutofit/>
          </a:bodyPr>
          <a:lstStyle/>
          <a:p>
            <a:r>
              <a:rPr lang="en-GB" sz="3600" dirty="0" smtClean="0"/>
              <a:t>3.1 </a:t>
            </a:r>
            <a:r>
              <a:rPr lang="en-GB" sz="3600" dirty="0" smtClean="0"/>
              <a:t>– Advantages of an organisational chart</a:t>
            </a:r>
            <a:endParaRPr lang="en-GB" sz="3600" b="1" dirty="0" smtClean="0"/>
          </a:p>
        </p:txBody>
      </p:sp>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1483" y="1209853"/>
            <a:ext cx="3918990" cy="241560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2913" y="3841483"/>
            <a:ext cx="3897559" cy="2683861"/>
          </a:xfrm>
          <a:prstGeom prst="rect">
            <a:avLst/>
          </a:prstGeom>
        </p:spPr>
      </p:pic>
      <p:sp>
        <p:nvSpPr>
          <p:cNvPr id="2" name="Rectangle 1"/>
          <p:cNvSpPr/>
          <p:nvPr/>
        </p:nvSpPr>
        <p:spPr>
          <a:xfrm>
            <a:off x="251520" y="1068760"/>
            <a:ext cx="4572000" cy="5324535"/>
          </a:xfrm>
          <a:prstGeom prst="rect">
            <a:avLst/>
          </a:prstGeom>
        </p:spPr>
        <p:txBody>
          <a:bodyPr>
            <a:spAutoFit/>
          </a:bodyPr>
          <a:lstStyle/>
          <a:p>
            <a:pPr marL="342900" lvl="0" indent="-342900">
              <a:buClr>
                <a:srgbClr val="00B050"/>
              </a:buClr>
              <a:buFont typeface="Wingdings 3" panose="05040102010807070707" pitchFamily="18" charset="2"/>
              <a:buChar char=""/>
            </a:pPr>
            <a:r>
              <a:rPr lang="en-US" sz="2000" dirty="0">
                <a:latin typeface="Calibri" panose="020F0502020204030204" pitchFamily="34" charset="0"/>
              </a:rPr>
              <a:t>The chart shows how everybody is linked together within the organisation. All employees are aware of which communication channel is used to reach them with messages and instructions.</a:t>
            </a:r>
          </a:p>
          <a:p>
            <a:pPr marL="342900" lvl="0" indent="-342900">
              <a:buClr>
                <a:srgbClr val="00B050"/>
              </a:buClr>
              <a:buFont typeface="Wingdings 3" panose="05040102010807070707" pitchFamily="18" charset="2"/>
              <a:buChar char=""/>
            </a:pPr>
            <a:r>
              <a:rPr lang="en-US" sz="2000" dirty="0">
                <a:latin typeface="Calibri" panose="020F0502020204030204" pitchFamily="34" charset="0"/>
              </a:rPr>
              <a:t>Each individual can see their own position within the organisation. They can identify who they are accountable to and who they have authority over. Employees can see who they should take orders from.</a:t>
            </a:r>
          </a:p>
          <a:p>
            <a:pPr marL="342900" lvl="0" indent="-342900">
              <a:buClr>
                <a:srgbClr val="00B050"/>
              </a:buClr>
              <a:buFont typeface="Wingdings 3" panose="05040102010807070707" pitchFamily="18" charset="2"/>
              <a:buChar char=""/>
            </a:pPr>
            <a:r>
              <a:rPr lang="en-US" sz="2000" dirty="0">
                <a:latin typeface="Calibri" panose="020F0502020204030204" pitchFamily="34" charset="0"/>
              </a:rPr>
              <a:t>It shows the links and relationships between different departments within the organisation.</a:t>
            </a:r>
          </a:p>
          <a:p>
            <a:pPr marL="342900" lvl="0" indent="-342900">
              <a:buClr>
                <a:srgbClr val="00B050"/>
              </a:buClr>
              <a:buFont typeface="Wingdings 3" panose="05040102010807070707" pitchFamily="18" charset="2"/>
              <a:buChar char=""/>
            </a:pPr>
            <a:r>
              <a:rPr lang="en-US" sz="2000" dirty="0">
                <a:latin typeface="Calibri" panose="020F0502020204030204" pitchFamily="34" charset="0"/>
              </a:rPr>
              <a:t>Everyone is in a department and this gives them a sense of belonging.</a:t>
            </a:r>
          </a:p>
        </p:txBody>
      </p:sp>
    </p:spTree>
    <p:extLst>
      <p:ext uri="{BB962C8B-B14F-4D97-AF65-F5344CB8AC3E}">
        <p14:creationId xmlns:p14="http://schemas.microsoft.com/office/powerpoint/2010/main" val="346731286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3" y="44624"/>
            <a:ext cx="8841623" cy="598050"/>
          </a:xfrm>
        </p:spPr>
        <p:txBody>
          <a:bodyPr>
            <a:noAutofit/>
          </a:bodyPr>
          <a:lstStyle/>
          <a:p>
            <a:r>
              <a:rPr lang="en-GB" sz="3600" dirty="0" smtClean="0"/>
              <a:t>3.2 </a:t>
            </a:r>
            <a:r>
              <a:rPr lang="en-GB" sz="3600" dirty="0" smtClean="0"/>
              <a:t>– Chain of Command and Span of Control</a:t>
            </a:r>
            <a:endParaRPr lang="en-GB" sz="3600" b="1" dirty="0" smtClean="0"/>
          </a:p>
        </p:txBody>
      </p:sp>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descr="http://www.referenceforbusiness.com/photos/span-of-control-4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3340868"/>
            <a:ext cx="2464395" cy="24643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Q_pVzQcbUzr9FLfQl0_eVoyq3OsZBDf89PG48cjG24zBoJPXPj"/>
          <p:cNvPicPr>
            <a:picLocks noChangeAspect="1" noChangeArrowheads="1"/>
          </p:cNvPicPr>
          <p:nvPr/>
        </p:nvPicPr>
        <p:blipFill rotWithShape="1">
          <a:blip r:embed="rId4">
            <a:extLst>
              <a:ext uri="{28A0092B-C50C-407E-A947-70E740481C1C}">
                <a14:useLocalDpi xmlns:a14="http://schemas.microsoft.com/office/drawing/2010/main" val="0"/>
              </a:ext>
            </a:extLst>
          </a:blip>
          <a:srcRect l="7681" t="6994" r="6084" b="2446"/>
          <a:stretch/>
        </p:blipFill>
        <p:spPr bwMode="auto">
          <a:xfrm>
            <a:off x="6190615" y="1196752"/>
            <a:ext cx="2629857" cy="20162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71699" y="1126132"/>
            <a:ext cx="1377428" cy="369332"/>
          </a:xfrm>
          <a:prstGeom prst="rect">
            <a:avLst/>
          </a:prstGeom>
          <a:noFill/>
        </p:spPr>
        <p:txBody>
          <a:bodyPr wrap="none" rtlCol="0">
            <a:spAutoFit/>
          </a:bodyPr>
          <a:lstStyle/>
          <a:p>
            <a:r>
              <a:rPr lang="en-US" dirty="0" smtClean="0"/>
              <a:t>Business A</a:t>
            </a:r>
            <a:endParaRPr lang="en-GB" dirty="0"/>
          </a:p>
        </p:txBody>
      </p:sp>
      <p:sp>
        <p:nvSpPr>
          <p:cNvPr id="12" name="TextBox 11"/>
          <p:cNvSpPr txBox="1"/>
          <p:nvPr/>
        </p:nvSpPr>
        <p:spPr>
          <a:xfrm>
            <a:off x="6220903" y="2303412"/>
            <a:ext cx="1338828" cy="369332"/>
          </a:xfrm>
          <a:prstGeom prst="rect">
            <a:avLst/>
          </a:prstGeom>
          <a:noFill/>
        </p:spPr>
        <p:txBody>
          <a:bodyPr wrap="none" rtlCol="0">
            <a:spAutoFit/>
          </a:bodyPr>
          <a:lstStyle/>
          <a:p>
            <a:r>
              <a:rPr lang="en-US" dirty="0" smtClean="0"/>
              <a:t>Business B</a:t>
            </a:r>
            <a:endParaRPr lang="en-GB" dirty="0"/>
          </a:p>
        </p:txBody>
      </p:sp>
      <p:sp>
        <p:nvSpPr>
          <p:cNvPr id="4" name="Rectangle 3"/>
          <p:cNvSpPr/>
          <p:nvPr/>
        </p:nvSpPr>
        <p:spPr>
          <a:xfrm>
            <a:off x="251519" y="1052736"/>
            <a:ext cx="5939095" cy="5324535"/>
          </a:xfrm>
          <a:prstGeom prst="rect">
            <a:avLst/>
          </a:prstGeom>
        </p:spPr>
        <p:txBody>
          <a:bodyPr wrap="square">
            <a:spAutoFit/>
          </a:bodyPr>
          <a:lstStyle/>
          <a:p>
            <a:pPr marL="342900" lvl="0" indent="-3429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Division of work in large </a:t>
            </a:r>
            <a:r>
              <a:rPr lang="en-US" sz="1700" dirty="0" smtClean="0">
                <a:latin typeface="Arial" panose="020B0604020202020204" pitchFamily="34" charset="0"/>
                <a:cs typeface="Arial" panose="020B0604020202020204" pitchFamily="34" charset="0"/>
              </a:rPr>
              <a:t>organisations is usually a standard function that </a:t>
            </a:r>
            <a:r>
              <a:rPr lang="en-US" sz="1700" dirty="0" err="1" smtClean="0">
                <a:latin typeface="Arial" panose="020B0604020202020204" pitchFamily="34" charset="0"/>
                <a:cs typeface="Arial" panose="020B0604020202020204" pitchFamily="34" charset="0"/>
              </a:rPr>
              <a:t>categorises</a:t>
            </a:r>
            <a:r>
              <a:rPr lang="en-US" sz="1700" dirty="0" smtClean="0">
                <a:latin typeface="Arial" panose="020B0604020202020204" pitchFamily="34" charset="0"/>
                <a:cs typeface="Arial" panose="020B0604020202020204" pitchFamily="34" charset="0"/>
              </a:rPr>
              <a:t> the Span of Control. Subtasks </a:t>
            </a:r>
            <a:r>
              <a:rPr lang="en-US" sz="1700" dirty="0">
                <a:latin typeface="Arial" panose="020B0604020202020204" pitchFamily="34" charset="0"/>
                <a:cs typeface="Arial" panose="020B0604020202020204" pitchFamily="34" charset="0"/>
              </a:rPr>
              <a:t>are often distributed to functional areas such as operations management, finance, or marketing. </a:t>
            </a:r>
            <a:r>
              <a:rPr lang="en-US" sz="1700" dirty="0" smtClean="0">
                <a:latin typeface="Arial" panose="020B0604020202020204" pitchFamily="34" charset="0"/>
                <a:cs typeface="Arial" panose="020B0604020202020204" pitchFamily="34" charset="0"/>
              </a:rPr>
              <a:t>Look </a:t>
            </a:r>
            <a:r>
              <a:rPr lang="en-US" sz="1700" dirty="0">
                <a:latin typeface="Arial" panose="020B0604020202020204" pitchFamily="34" charset="0"/>
                <a:cs typeface="Arial" panose="020B0604020202020204" pitchFamily="34" charset="0"/>
              </a:rPr>
              <a:t>at the two organisational charts on the right. There are two essential differences between them.</a:t>
            </a:r>
          </a:p>
          <a:p>
            <a:pPr marL="625475" lvl="0" indent="-342900">
              <a:buClr>
                <a:srgbClr val="00B050"/>
              </a:buClr>
              <a:buFont typeface="Arial" panose="020B0604020202020204" pitchFamily="34" charset="0"/>
              <a:buChar char="•"/>
            </a:pPr>
            <a:r>
              <a:rPr lang="en-US" sz="1700" dirty="0">
                <a:latin typeface="Arial" panose="020B0604020202020204" pitchFamily="34" charset="0"/>
                <a:cs typeface="Arial" panose="020B0604020202020204" pitchFamily="34" charset="0"/>
              </a:rPr>
              <a:t>Business A has a tall structure and a long chain of command</a:t>
            </a:r>
          </a:p>
          <a:p>
            <a:pPr marL="625475" lvl="0" indent="-342900">
              <a:buClr>
                <a:srgbClr val="00B050"/>
              </a:buClr>
              <a:buFont typeface="Arial" panose="020B0604020202020204" pitchFamily="34" charset="0"/>
              <a:buChar char="•"/>
            </a:pPr>
            <a:r>
              <a:rPr lang="en-US" sz="1700" dirty="0">
                <a:latin typeface="Arial" panose="020B0604020202020204" pitchFamily="34" charset="0"/>
                <a:cs typeface="Arial" panose="020B0604020202020204" pitchFamily="34" charset="0"/>
              </a:rPr>
              <a:t>Business B has a wide structure and a short chain of command.</a:t>
            </a:r>
          </a:p>
          <a:p>
            <a:pPr marL="342900" lvl="0" indent="-3429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As a result of these two different structures, the </a:t>
            </a:r>
            <a:r>
              <a:rPr lang="en-US" sz="1700" b="1" dirty="0">
                <a:latin typeface="Arial" panose="020B0604020202020204" pitchFamily="34" charset="0"/>
                <a:cs typeface="Arial" panose="020B0604020202020204" pitchFamily="34" charset="0"/>
              </a:rPr>
              <a:t>span of control</a:t>
            </a:r>
            <a:r>
              <a:rPr lang="en-US" sz="1700" dirty="0">
                <a:latin typeface="Arial" panose="020B0604020202020204" pitchFamily="34" charset="0"/>
                <a:cs typeface="Arial" panose="020B0604020202020204" pitchFamily="34" charset="0"/>
              </a:rPr>
              <a:t> (the number of subordinates working directly under a manager) is wider in Business B (five) than in Business A (two).</a:t>
            </a:r>
          </a:p>
          <a:p>
            <a:pPr marL="342900" lvl="0" indent="-3429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There is therefor an important link between the span of control and the chain of command. The longer the chain of command, the ‘taller’ will be the organisational structure and the ‘narrower’ the span of control.</a:t>
            </a:r>
          </a:p>
          <a:p>
            <a:pPr marL="342900" lvl="0" indent="-3429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When the chain of command is short, the organisation will have ‘wider’ spans of control.</a:t>
            </a:r>
          </a:p>
        </p:txBody>
      </p:sp>
    </p:spTree>
    <p:extLst>
      <p:ext uri="{BB962C8B-B14F-4D97-AF65-F5344CB8AC3E}">
        <p14:creationId xmlns:p14="http://schemas.microsoft.com/office/powerpoint/2010/main" val="295284726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598050"/>
          </a:xfrm>
        </p:spPr>
        <p:txBody>
          <a:bodyPr>
            <a:noAutofit/>
          </a:bodyPr>
          <a:lstStyle/>
          <a:p>
            <a:r>
              <a:rPr lang="en-GB" sz="3600" dirty="0" smtClean="0"/>
              <a:t>3.2 </a:t>
            </a:r>
            <a:r>
              <a:rPr lang="en-GB" sz="3600" dirty="0" smtClean="0"/>
              <a:t>– Chain of Command and Span of Control</a:t>
            </a:r>
            <a:endParaRPr lang="en-GB" sz="3600" b="1" dirty="0" smtClean="0"/>
          </a:p>
        </p:txBody>
      </p:sp>
      <p:sp>
        <p:nvSpPr>
          <p:cNvPr id="3" name="AutoShape 4" descr="http://images.vertex42.com/ExcelTemplates/orgcharts/school-organizational-chart.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descr="http://www.referenceforbusiness.com/photos/span-of-control-47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3340868"/>
            <a:ext cx="2248371" cy="224837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3.gstatic.com/images?q=tbn:ANd9GcQ_pVzQcbUzr9FLfQl0_eVoyq3OsZBDf89PG48cjG24zBoJPXPj"/>
          <p:cNvPicPr>
            <a:picLocks noChangeAspect="1" noChangeArrowheads="1"/>
          </p:cNvPicPr>
          <p:nvPr/>
        </p:nvPicPr>
        <p:blipFill rotWithShape="1">
          <a:blip r:embed="rId4">
            <a:extLst>
              <a:ext uri="{28A0092B-C50C-407E-A947-70E740481C1C}">
                <a14:useLocalDpi xmlns:a14="http://schemas.microsoft.com/office/drawing/2010/main" val="0"/>
              </a:ext>
            </a:extLst>
          </a:blip>
          <a:srcRect l="7681" t="6994" r="6084" b="2446"/>
          <a:stretch/>
        </p:blipFill>
        <p:spPr bwMode="auto">
          <a:xfrm>
            <a:off x="6372200" y="1196752"/>
            <a:ext cx="2448272" cy="187700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571699" y="1126132"/>
            <a:ext cx="1197636" cy="338554"/>
          </a:xfrm>
          <a:prstGeom prst="rect">
            <a:avLst/>
          </a:prstGeom>
          <a:noFill/>
        </p:spPr>
        <p:txBody>
          <a:bodyPr wrap="none" rtlCol="0">
            <a:spAutoFit/>
          </a:bodyPr>
          <a:lstStyle/>
          <a:p>
            <a:r>
              <a:rPr lang="en-US" sz="1600" dirty="0" smtClean="0"/>
              <a:t>Business A</a:t>
            </a:r>
            <a:endParaRPr lang="en-GB" sz="1600" dirty="0"/>
          </a:p>
        </p:txBody>
      </p:sp>
      <p:sp>
        <p:nvSpPr>
          <p:cNvPr id="12" name="TextBox 11"/>
          <p:cNvSpPr txBox="1"/>
          <p:nvPr/>
        </p:nvSpPr>
        <p:spPr>
          <a:xfrm>
            <a:off x="6387351" y="2204864"/>
            <a:ext cx="1208985" cy="338554"/>
          </a:xfrm>
          <a:prstGeom prst="rect">
            <a:avLst/>
          </a:prstGeom>
          <a:noFill/>
        </p:spPr>
        <p:txBody>
          <a:bodyPr wrap="none" rtlCol="0">
            <a:spAutoFit/>
          </a:bodyPr>
          <a:lstStyle/>
          <a:p>
            <a:r>
              <a:rPr lang="en-US" sz="1600" dirty="0" smtClean="0"/>
              <a:t>Business B</a:t>
            </a:r>
            <a:endParaRPr lang="en-GB" sz="1600" dirty="0"/>
          </a:p>
        </p:txBody>
      </p:sp>
      <p:sp>
        <p:nvSpPr>
          <p:cNvPr id="4" name="Rectangle 3"/>
          <p:cNvSpPr/>
          <p:nvPr/>
        </p:nvSpPr>
        <p:spPr>
          <a:xfrm>
            <a:off x="251521" y="1070148"/>
            <a:ext cx="6048672" cy="5610767"/>
          </a:xfrm>
          <a:prstGeom prst="rect">
            <a:avLst/>
          </a:prstGeom>
        </p:spPr>
        <p:txBody>
          <a:bodyPr wrap="square">
            <a:spAutoFit/>
          </a:bodyPr>
          <a:lstStyle/>
          <a:p>
            <a:pPr marL="342900" lvl="0" indent="-342900">
              <a:buClr>
                <a:srgbClr val="00B050"/>
              </a:buClr>
              <a:buFont typeface="Wingdings 3" panose="05040102010807070707" pitchFamily="18" charset="2"/>
              <a:buChar char=""/>
            </a:pPr>
            <a:r>
              <a:rPr lang="en-US" sz="1630" dirty="0">
                <a:latin typeface="Calibri" panose="020F0502020204030204" pitchFamily="34" charset="0"/>
              </a:rPr>
              <a:t>There is no perfect organisational structure. In recent years many organisations have made their structures ‘wider’ and with a shorter chain of command. In some cases this has been done by removing a whole level of management – called de-layering. The claimed advantages of short chains of command are listed below:</a:t>
            </a:r>
          </a:p>
          <a:p>
            <a:pPr marL="0" lvl="0" indent="0">
              <a:buClr>
                <a:srgbClr val="00B050"/>
              </a:buClr>
              <a:buFont typeface="Wingdings 3" panose="05040102010807070707" pitchFamily="18" charset="2"/>
              <a:buNone/>
            </a:pPr>
            <a:r>
              <a:rPr lang="en-US" sz="1630" b="1" dirty="0">
                <a:latin typeface="Calibri" panose="020F0502020204030204" pitchFamily="34" charset="0"/>
              </a:rPr>
              <a:t>Advantages of short chains of command:</a:t>
            </a:r>
          </a:p>
          <a:p>
            <a:pPr marL="342900" lvl="0" indent="-342900">
              <a:buClr>
                <a:srgbClr val="00B050"/>
              </a:buClr>
              <a:buFont typeface="Wingdings 3" panose="05040102010807070707" pitchFamily="18" charset="2"/>
              <a:buChar char=""/>
            </a:pPr>
            <a:r>
              <a:rPr lang="en-US" sz="1630" dirty="0">
                <a:latin typeface="Calibri" panose="020F0502020204030204" pitchFamily="34" charset="0"/>
              </a:rPr>
              <a:t>Communication is quicker and more accurate. Each message has fewer levels to pass through before reaching the intended destination.</a:t>
            </a:r>
          </a:p>
          <a:p>
            <a:pPr marL="342900" lvl="0" indent="-342900">
              <a:buClr>
                <a:srgbClr val="00B050"/>
              </a:buClr>
              <a:buFont typeface="Wingdings 3" panose="05040102010807070707" pitchFamily="18" charset="2"/>
              <a:buChar char=""/>
            </a:pPr>
            <a:r>
              <a:rPr lang="en-US" sz="1630" dirty="0">
                <a:latin typeface="Calibri" panose="020F0502020204030204" pitchFamily="34" charset="0"/>
              </a:rPr>
              <a:t>Top managers are less remote from the lower level of the hierarchy. These top managers should be more in touch with people below them as there are fewer management levels to get to know.</a:t>
            </a:r>
          </a:p>
          <a:p>
            <a:pPr marL="342900" lvl="0" indent="-342900">
              <a:buClr>
                <a:srgbClr val="00B050"/>
              </a:buClr>
              <a:buFont typeface="Wingdings 3" panose="05040102010807070707" pitchFamily="18" charset="2"/>
              <a:buChar char=""/>
            </a:pPr>
            <a:r>
              <a:rPr lang="en-US" sz="1630" dirty="0">
                <a:latin typeface="Calibri" panose="020F0502020204030204" pitchFamily="34" charset="0"/>
              </a:rPr>
              <a:t>Spans of control will be wider. This means that each manager is responsible for more subordinates. Why is this an advantage?</a:t>
            </a:r>
          </a:p>
          <a:p>
            <a:pPr marL="517525" lvl="0" indent="-234950">
              <a:buClr>
                <a:srgbClr val="00B050"/>
              </a:buClr>
              <a:buFont typeface="Arial" panose="020B0604020202020204" pitchFamily="34" charset="0"/>
              <a:buChar char="•"/>
            </a:pPr>
            <a:r>
              <a:rPr lang="en-US" sz="1630" dirty="0">
                <a:latin typeface="Calibri" panose="020F0502020204030204" pitchFamily="34" charset="0"/>
              </a:rPr>
              <a:t>If superiors have more people to manage, it will encourage managers to delegate more. Why? As their department is larger, they cannot possibly do all the important work by themselves.</a:t>
            </a:r>
          </a:p>
          <a:p>
            <a:pPr marL="517525" lvl="0" indent="-234950">
              <a:buClr>
                <a:srgbClr val="00B050"/>
              </a:buClr>
              <a:buFont typeface="Arial" panose="020B0604020202020204" pitchFamily="34" charset="0"/>
              <a:buChar char="•"/>
            </a:pPr>
            <a:r>
              <a:rPr lang="en-US" sz="1630" dirty="0">
                <a:latin typeface="Calibri" panose="020F0502020204030204" pitchFamily="34" charset="0"/>
              </a:rPr>
              <a:t>There will be less direct control of each worker and they will feel more trusted, take more decisions by themselves and obtain more job satisfaction.</a:t>
            </a:r>
          </a:p>
        </p:txBody>
      </p:sp>
    </p:spTree>
    <p:extLst>
      <p:ext uri="{BB962C8B-B14F-4D97-AF65-F5344CB8AC3E}">
        <p14:creationId xmlns:p14="http://schemas.microsoft.com/office/powerpoint/2010/main" val="425626424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4000" dirty="0" smtClean="0"/>
              <a:t>3.2 </a:t>
            </a:r>
            <a:r>
              <a:rPr lang="en-GB" sz="4000" dirty="0" smtClean="0"/>
              <a:t>– Chain of Command – Case Study</a:t>
            </a:r>
            <a:endParaRPr lang="en-GB" sz="4000" b="1" dirty="0" smtClean="0"/>
          </a:p>
        </p:txBody>
      </p:sp>
      <p:sp>
        <p:nvSpPr>
          <p:cNvPr id="8" name="Rectangle 7"/>
          <p:cNvSpPr/>
          <p:nvPr/>
        </p:nvSpPr>
        <p:spPr>
          <a:xfrm>
            <a:off x="251520" y="1052736"/>
            <a:ext cx="8496623" cy="5509200"/>
          </a:xfrm>
          <a:prstGeom prst="rect">
            <a:avLst/>
          </a:prstGeom>
        </p:spPr>
        <p:txBody>
          <a:bodyPr wrap="square">
            <a:spAutoFit/>
          </a:bodyPr>
          <a:lstStyle/>
          <a:p>
            <a:pPr>
              <a:buClr>
                <a:srgbClr val="00B050"/>
              </a:buClr>
            </a:pPr>
            <a:r>
              <a:rPr lang="en-US" sz="1600" b="1" dirty="0" smtClean="0">
                <a:solidFill>
                  <a:srgbClr val="0070C0"/>
                </a:solidFill>
                <a:latin typeface="Calibri" panose="020F0502020204030204" pitchFamily="34" charset="0"/>
              </a:rPr>
              <a:t>Case Study Example</a:t>
            </a:r>
            <a:endParaRPr lang="en-US" sz="1600" dirty="0" smtClean="0">
              <a:solidFill>
                <a:srgbClr val="0070C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Mustafa was bored with his work as a telephone operator in a large telephone banking firm. The business received calls from customers who wanted to use banking services but did not have time to go to a bank branch.</a:t>
            </a: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Mustafa worked in a team, called team A, with other colleagues, Hassan and Amel. They were supervised by Asser, who was under the authority of Mohammed. There were two other groups of telephone operators, team B and Team C. These two teams were the same size </a:t>
            </a:r>
            <a:r>
              <a:rPr lang="en-US" sz="1600" dirty="0">
                <a:solidFill>
                  <a:srgbClr val="0070C0"/>
                </a:solidFill>
                <a:latin typeface="Calibri" panose="020F0502020204030204" pitchFamily="34" charset="0"/>
              </a:rPr>
              <a:t>a</a:t>
            </a:r>
            <a:r>
              <a:rPr lang="en-US" sz="1600" dirty="0" smtClean="0">
                <a:solidFill>
                  <a:srgbClr val="0070C0"/>
                </a:solidFill>
                <a:latin typeface="Calibri" panose="020F0502020204030204" pitchFamily="34" charset="0"/>
              </a:rPr>
              <a:t>s team A. They also had their own supervisors who reported to Mohammed.</a:t>
            </a:r>
          </a:p>
          <a:p>
            <a:pPr marL="342900" indent="-342900">
              <a:buClr>
                <a:srgbClr val="00B050"/>
              </a:buClr>
              <a:buFont typeface="Wingdings 3" panose="05040102010807070707" pitchFamily="18" charset="2"/>
              <a:buChar char=""/>
            </a:pPr>
            <a:r>
              <a:rPr lang="en-US" sz="1600" dirty="0" smtClean="0">
                <a:solidFill>
                  <a:srgbClr val="0070C0"/>
                </a:solidFill>
                <a:latin typeface="Calibri" panose="020F0502020204030204" pitchFamily="34" charset="0"/>
              </a:rPr>
              <a:t>All calls were recorded and supervisors could listen in to make sure all workers were polite and helpful to customers. Telephone operators were only allowed to do certain tasks  for customers. Other jobs, such as transfers of large sums of money, had to be referred to a supervisor or manager. Telephone operators had to aim to answer 20 calls per </a:t>
            </a:r>
            <a:br>
              <a:rPr lang="en-US" sz="1600" dirty="0" smtClean="0">
                <a:solidFill>
                  <a:srgbClr val="0070C0"/>
                </a:solidFill>
                <a:latin typeface="Calibri" panose="020F0502020204030204" pitchFamily="34" charset="0"/>
              </a:rPr>
            </a:br>
            <a:r>
              <a:rPr lang="en-US" sz="1600" dirty="0" smtClean="0">
                <a:solidFill>
                  <a:srgbClr val="0070C0"/>
                </a:solidFill>
                <a:latin typeface="Calibri" panose="020F0502020204030204" pitchFamily="34" charset="0"/>
              </a:rPr>
              <a:t>hour. No wonder Mustafa was bored with his work!</a:t>
            </a:r>
          </a:p>
          <a:p>
            <a:pPr>
              <a:buClr>
                <a:srgbClr val="00B050"/>
              </a:buClr>
            </a:pPr>
            <a:r>
              <a:rPr lang="en-US" sz="1600" b="1" dirty="0" smtClean="0">
                <a:solidFill>
                  <a:srgbClr val="FF0000"/>
                </a:solidFill>
                <a:latin typeface="Calibri" panose="020F0502020204030204" pitchFamily="34" charset="0"/>
              </a:rPr>
              <a:t>Activity 7.3</a:t>
            </a:r>
          </a:p>
          <a:p>
            <a:pPr marL="342900" indent="-342900">
              <a:buClr>
                <a:srgbClr val="00B050"/>
              </a:buClr>
              <a:buFont typeface="Wingdings 3" panose="05040102010807070707" pitchFamily="18" charset="2"/>
              <a:buChar char=""/>
            </a:pPr>
            <a:r>
              <a:rPr lang="en-US" sz="1600" dirty="0" smtClean="0">
                <a:solidFill>
                  <a:srgbClr val="FF0000"/>
                </a:solidFill>
                <a:latin typeface="Calibri" panose="020F0502020204030204" pitchFamily="34" charset="0"/>
              </a:rPr>
              <a:t>Read the case study above</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Draw the organisational chart for this telephone business.</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What is the span of control for the supervisors?</a:t>
            </a:r>
          </a:p>
          <a:p>
            <a:pPr marL="342900" indent="-342900">
              <a:buClr>
                <a:srgbClr val="00B050"/>
              </a:buClr>
              <a:buFont typeface="+mj-lt"/>
              <a:buAutoNum type="alphaLcParenR"/>
            </a:pPr>
            <a:r>
              <a:rPr lang="en-US" sz="1600" dirty="0" smtClean="0">
                <a:solidFill>
                  <a:srgbClr val="FF0000"/>
                </a:solidFill>
                <a:latin typeface="Calibri" panose="020F0502020204030204" pitchFamily="34" charset="0"/>
              </a:rPr>
              <a:t>What would be the advantages and disadvantages of removing the </a:t>
            </a:r>
            <a:br>
              <a:rPr lang="en-US" sz="1600" dirty="0" smtClean="0">
                <a:solidFill>
                  <a:srgbClr val="FF0000"/>
                </a:solidFill>
                <a:latin typeface="Calibri" panose="020F0502020204030204" pitchFamily="34" charset="0"/>
              </a:rPr>
            </a:br>
            <a:r>
              <a:rPr lang="en-US" sz="1600" dirty="0" smtClean="0">
                <a:solidFill>
                  <a:srgbClr val="FF0000"/>
                </a:solidFill>
                <a:latin typeface="Calibri" panose="020F0502020204030204" pitchFamily="34" charset="0"/>
              </a:rPr>
              <a:t>supervisors altogether? Your answer should include references to:</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Chain of command</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Delegation</a:t>
            </a:r>
          </a:p>
          <a:p>
            <a:pPr marL="685800" indent="-342900">
              <a:buClr>
                <a:srgbClr val="00B050"/>
              </a:buClr>
              <a:buFont typeface="Arial" panose="020B0604020202020204" pitchFamily="34" charset="0"/>
              <a:buChar char="•"/>
            </a:pPr>
            <a:r>
              <a:rPr lang="en-US" sz="1600" dirty="0" smtClean="0">
                <a:solidFill>
                  <a:srgbClr val="FF0000"/>
                </a:solidFill>
                <a:latin typeface="Calibri" panose="020F0502020204030204" pitchFamily="34" charset="0"/>
              </a:rPr>
              <a:t>San of control</a:t>
            </a:r>
          </a:p>
        </p:txBody>
      </p:sp>
      <p:sp>
        <p:nvSpPr>
          <p:cNvPr id="7" name="TextBox 6">
            <a:hlinkClick r:id="rId3" action="ppaction://hlinkfile"/>
          </p:cNvPr>
          <p:cNvSpPr txBox="1"/>
          <p:nvPr/>
        </p:nvSpPr>
        <p:spPr>
          <a:xfrm>
            <a:off x="8532440" y="1700808"/>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pic>
        <p:nvPicPr>
          <p:cNvPr id="2" name="Picture 2" descr="http://www.act-gr.com/uploads/29db281-ca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8" y="3903349"/>
            <a:ext cx="2343254" cy="121696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carlsoncommcorp.com/wp-content/uploads/2015/02/callcenter_img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5191399"/>
            <a:ext cx="2343254" cy="1405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51787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1930" dirty="0" smtClean="0"/>
              <a:t>3.3 – Roles, responsibilities and inter-relationships between people </a:t>
            </a:r>
            <a:r>
              <a:rPr lang="en-GB" sz="1930" dirty="0" smtClean="0"/>
              <a:t>in </a:t>
            </a:r>
            <a:r>
              <a:rPr lang="en-GB" sz="1930" dirty="0" smtClean="0"/>
              <a:t>organisations</a:t>
            </a:r>
            <a:endParaRPr lang="en-GB" sz="1930" b="1" dirty="0" smtClean="0"/>
          </a:p>
        </p:txBody>
      </p:sp>
      <p:sp>
        <p:nvSpPr>
          <p:cNvPr id="8" name="Rectangle 7"/>
          <p:cNvSpPr/>
          <p:nvPr/>
        </p:nvSpPr>
        <p:spPr>
          <a:xfrm>
            <a:off x="251520" y="1052736"/>
            <a:ext cx="6912447" cy="5632311"/>
          </a:xfrm>
          <a:prstGeom prst="rect">
            <a:avLst/>
          </a:prstGeom>
        </p:spPr>
        <p:txBody>
          <a:bodyPr wrap="square">
            <a:spAutoFit/>
          </a:bodyPr>
          <a:lstStyle/>
          <a:p>
            <a:pPr>
              <a:buClr>
                <a:srgbClr val="00B050"/>
              </a:buClr>
            </a:pPr>
            <a:r>
              <a:rPr lang="en-US" sz="2000" b="1" dirty="0" smtClean="0">
                <a:solidFill>
                  <a:srgbClr val="0070C0"/>
                </a:solidFill>
                <a:latin typeface="Calibri" panose="020F0502020204030204" pitchFamily="34" charset="0"/>
              </a:rPr>
              <a:t>Case Study Example</a:t>
            </a:r>
            <a:endParaRPr lang="en-US" sz="2000" dirty="0" smtClean="0">
              <a:solidFill>
                <a:srgbClr val="0070C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2000" dirty="0" smtClean="0">
                <a:solidFill>
                  <a:srgbClr val="0070C0"/>
                </a:solidFill>
                <a:latin typeface="Calibri" panose="020F0502020204030204" pitchFamily="34" charset="0"/>
              </a:rPr>
              <a:t>The newly opened branches of Rehab Stores PLC proved to be just as popular as the first one. Profit increased and the business expanded in other ways. Ahmed and his fellow directors decided to open the first store abroad, the UK. They had plans to open several more.</a:t>
            </a:r>
          </a:p>
          <a:p>
            <a:pPr marL="342900" indent="-342900">
              <a:buClr>
                <a:srgbClr val="00B050"/>
              </a:buClr>
              <a:buFont typeface="Wingdings 3" panose="05040102010807070707" pitchFamily="18" charset="2"/>
              <a:buChar char=""/>
            </a:pPr>
            <a:r>
              <a:rPr lang="en-US" sz="2000" dirty="0" smtClean="0">
                <a:solidFill>
                  <a:srgbClr val="0070C0"/>
                </a:solidFill>
                <a:latin typeface="Calibri" panose="020F0502020204030204" pitchFamily="34" charset="0"/>
              </a:rPr>
              <a:t>The directors have also taken the step of opening a food processing factory to provide some of the goods sold by the</a:t>
            </a:r>
            <a:r>
              <a:rPr lang="en-US" sz="2000" dirty="0">
                <a:solidFill>
                  <a:srgbClr val="0070C0"/>
                </a:solidFill>
                <a:latin typeface="Calibri" panose="020F0502020204030204" pitchFamily="34" charset="0"/>
              </a:rPr>
              <a:t> Rehab </a:t>
            </a:r>
            <a:r>
              <a:rPr lang="en-US" sz="2000" dirty="0" smtClean="0">
                <a:solidFill>
                  <a:srgbClr val="0070C0"/>
                </a:solidFill>
                <a:latin typeface="Calibri" panose="020F0502020204030204" pitchFamily="34" charset="0"/>
              </a:rPr>
              <a:t>Stores/ It was found to be cheaper to produce these goods than to buy them from outside suppliers.</a:t>
            </a:r>
          </a:p>
          <a:p>
            <a:pPr marL="342900" indent="-342900">
              <a:buClr>
                <a:srgbClr val="00B050"/>
              </a:buClr>
              <a:buFont typeface="Wingdings 3" panose="05040102010807070707" pitchFamily="18" charset="2"/>
              <a:buChar char=""/>
            </a:pPr>
            <a:r>
              <a:rPr lang="en-US" sz="2000" dirty="0" smtClean="0">
                <a:solidFill>
                  <a:srgbClr val="0070C0"/>
                </a:solidFill>
                <a:latin typeface="Calibri" panose="020F0502020204030204" pitchFamily="34" charset="0"/>
              </a:rPr>
              <a:t>These expansion projects had required a great deal of capital. The business had ‘gone public’ several months ago. The sale of shares to the public raised the necessary finance. Ahmed was chairman of the company as well as chief executive. He and his board of directors were accountable to the shareholders. The management structure below him was now more complicated than when the business was smaller. The current organisation chart is shown below.</a:t>
            </a:r>
            <a:endParaRPr lang="en-US" sz="2000" dirty="0" smtClean="0">
              <a:solidFill>
                <a:srgbClr val="FF0000"/>
              </a:solidFill>
              <a:latin typeface="Calibri" panose="020F0502020204030204" pitchFamily="34" charset="0"/>
            </a:endParaRPr>
          </a:p>
        </p:txBody>
      </p:sp>
      <p:sp>
        <p:nvSpPr>
          <p:cNvPr id="31" name="TextBox 30">
            <a:hlinkClick r:id="rId3" action="ppaction://hlinkfile"/>
          </p:cNvPr>
          <p:cNvSpPr txBox="1"/>
          <p:nvPr/>
        </p:nvSpPr>
        <p:spPr>
          <a:xfrm>
            <a:off x="8748464" y="205048"/>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146773447"/>
              </p:ext>
            </p:extLst>
          </p:nvPr>
        </p:nvGraphicFramePr>
        <p:xfrm>
          <a:off x="7236296" y="1103540"/>
          <a:ext cx="1584176" cy="54938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2006">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31806">
                <a:tc>
                  <a:txBody>
                    <a:bodyPr/>
                    <a:lstStyle/>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Why are all web </a:t>
                      </a:r>
                      <a:r>
                        <a:rPr lang="en-GB" sz="1300" baseline="0" dirty="0" smtClean="0">
                          <a:solidFill>
                            <a:srgbClr val="FF0000"/>
                          </a:solidFill>
                          <a:effectLst/>
                          <a:latin typeface="Arial" pitchFamily="34" charset="0"/>
                          <a:ea typeface="Times New Roman"/>
                          <a:cs typeface="Arial" pitchFamily="34" charset="0"/>
                        </a:rPr>
                        <a:t>How many line managers does it take to change a lightbulb</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What happens if you do not get on with your boss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What is Span of Control</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Why work in a job with no promotional prospects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What is the difference between high and wide structures</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US" sz="1300" baseline="0" dirty="0" smtClean="0">
                          <a:solidFill>
                            <a:schemeClr val="tx1"/>
                          </a:solidFill>
                          <a:effectLst/>
                          <a:latin typeface="Arial" pitchFamily="34" charset="0"/>
                          <a:ea typeface="Times New Roman"/>
                          <a:cs typeface="Arial" pitchFamily="34" charset="0"/>
                        </a:rPr>
                        <a:t>How your school management is structured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44308" y="1132937"/>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223074"/>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p:cNvCxnSpPr>
            <a:stCxn id="24" idx="0"/>
          </p:cNvCxnSpPr>
          <p:nvPr/>
        </p:nvCxnSpPr>
        <p:spPr>
          <a:xfrm flipH="1" flipV="1">
            <a:off x="4954122" y="2441142"/>
            <a:ext cx="9730" cy="3686932"/>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427984" y="4413004"/>
            <a:ext cx="1125469" cy="545247"/>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Store Managers</a:t>
            </a:r>
            <a:endParaRPr lang="en-GB" sz="1600" dirty="0"/>
          </a:p>
        </p:txBody>
      </p:sp>
      <p:sp>
        <p:nvSpPr>
          <p:cNvPr id="12" name="TextBox 11"/>
          <p:cNvSpPr txBox="1"/>
          <p:nvPr/>
        </p:nvSpPr>
        <p:spPr>
          <a:xfrm>
            <a:off x="7164288" y="3540197"/>
            <a:ext cx="149800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Administrative Officer</a:t>
            </a:r>
            <a:endParaRPr lang="en-GB" sz="1600" dirty="0"/>
          </a:p>
        </p:txBody>
      </p:sp>
      <p:cxnSp>
        <p:nvCxnSpPr>
          <p:cNvPr id="13" name="Straight Connector 12"/>
          <p:cNvCxnSpPr/>
          <p:nvPr/>
        </p:nvCxnSpPr>
        <p:spPr>
          <a:xfrm>
            <a:off x="882874" y="2468788"/>
            <a:ext cx="7043688"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49" idx="0"/>
          </p:cNvCxnSpPr>
          <p:nvPr/>
        </p:nvCxnSpPr>
        <p:spPr>
          <a:xfrm flipH="1" flipV="1">
            <a:off x="2215525" y="2496435"/>
            <a:ext cx="10092" cy="2162898"/>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926562" y="2468788"/>
            <a:ext cx="0" cy="1071408"/>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30" idx="0"/>
          </p:cNvCxnSpPr>
          <p:nvPr/>
        </p:nvCxnSpPr>
        <p:spPr>
          <a:xfrm flipH="1" flipV="1">
            <a:off x="3620095" y="2468788"/>
            <a:ext cx="9137" cy="1108733"/>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1314922" y="4052964"/>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42" idx="0"/>
          </p:cNvCxnSpPr>
          <p:nvPr/>
        </p:nvCxnSpPr>
        <p:spPr>
          <a:xfrm flipH="1" flipV="1">
            <a:off x="882874" y="2468788"/>
            <a:ext cx="30048" cy="2736304"/>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139952" y="6128074"/>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Shop Workers</a:t>
            </a:r>
            <a:endParaRPr lang="en-GB" sz="1600" dirty="0"/>
          </a:p>
        </p:txBody>
      </p:sp>
      <p:sp>
        <p:nvSpPr>
          <p:cNvPr id="25" name="TextBox 24"/>
          <p:cNvSpPr txBox="1"/>
          <p:nvPr/>
        </p:nvSpPr>
        <p:spPr>
          <a:xfrm>
            <a:off x="4427984" y="5133084"/>
            <a:ext cx="1175730" cy="79829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Assistant Store Managers</a:t>
            </a:r>
            <a:endParaRPr lang="en-GB" sz="1600" dirty="0"/>
          </a:p>
        </p:txBody>
      </p:sp>
      <p:cxnSp>
        <p:nvCxnSpPr>
          <p:cNvPr id="26" name="Straight Connector 25"/>
          <p:cNvCxnSpPr/>
          <p:nvPr/>
        </p:nvCxnSpPr>
        <p:spPr>
          <a:xfrm flipV="1">
            <a:off x="6271128" y="2455379"/>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484950" y="3597210"/>
            <a:ext cx="1023154" cy="599770"/>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Sales Manager</a:t>
            </a:r>
            <a:endParaRPr lang="en-GB" sz="1600" dirty="0"/>
          </a:p>
        </p:txBody>
      </p:sp>
      <p:cxnSp>
        <p:nvCxnSpPr>
          <p:cNvPr id="28" name="Straight Connector 27"/>
          <p:cNvCxnSpPr/>
          <p:nvPr/>
        </p:nvCxnSpPr>
        <p:spPr>
          <a:xfrm flipV="1">
            <a:off x="4427984" y="2911128"/>
            <a:ext cx="0" cy="237511"/>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879812" y="1268760"/>
            <a:ext cx="3096344"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a:t>Chief Executive - Ahmed </a:t>
            </a:r>
            <a:r>
              <a:rPr lang="en-US" sz="1600" dirty="0" err="1"/>
              <a:t>Jamail</a:t>
            </a:r>
            <a:endParaRPr lang="en-GB" sz="1600" dirty="0"/>
          </a:p>
        </p:txBody>
      </p:sp>
      <p:sp>
        <p:nvSpPr>
          <p:cNvPr id="30" name="TextBox 29"/>
          <p:cNvSpPr txBox="1"/>
          <p:nvPr/>
        </p:nvSpPr>
        <p:spPr>
          <a:xfrm>
            <a:off x="3108552" y="3577521"/>
            <a:ext cx="1041359" cy="856170"/>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rIns="0" rtlCol="0">
            <a:spAutoFit/>
          </a:bodyPr>
          <a:lstStyle/>
          <a:p>
            <a:pPr algn="ctr"/>
            <a:r>
              <a:rPr lang="en-US" sz="1600" dirty="0" smtClean="0"/>
              <a:t>Specialist Product Buyers</a:t>
            </a:r>
            <a:endParaRPr lang="en-GB" sz="1600" dirty="0"/>
          </a:p>
        </p:txBody>
      </p:sp>
      <p:sp>
        <p:nvSpPr>
          <p:cNvPr id="31" name="TextBox 30"/>
          <p:cNvSpPr txBox="1"/>
          <p:nvPr/>
        </p:nvSpPr>
        <p:spPr>
          <a:xfrm>
            <a:off x="763960" y="1892148"/>
            <a:ext cx="1647800"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IT Manager</a:t>
            </a:r>
            <a:endParaRPr lang="en-GB" sz="1600" dirty="0"/>
          </a:p>
        </p:txBody>
      </p:sp>
      <p:sp>
        <p:nvSpPr>
          <p:cNvPr id="32" name="TextBox 31"/>
          <p:cNvSpPr txBox="1"/>
          <p:nvPr/>
        </p:nvSpPr>
        <p:spPr>
          <a:xfrm>
            <a:off x="5652120" y="1892148"/>
            <a:ext cx="3096344" cy="338554"/>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Economic Forecasting Manager</a:t>
            </a:r>
            <a:endParaRPr lang="en-GB" sz="1600" dirty="0"/>
          </a:p>
        </p:txBody>
      </p:sp>
      <p:cxnSp>
        <p:nvCxnSpPr>
          <p:cNvPr id="33" name="Straight Connector 32"/>
          <p:cNvCxnSpPr/>
          <p:nvPr/>
        </p:nvCxnSpPr>
        <p:spPr>
          <a:xfrm flipV="1">
            <a:off x="4380221" y="1607315"/>
            <a:ext cx="0" cy="861473"/>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2" idx="1"/>
            <a:endCxn id="31" idx="3"/>
          </p:cNvCxnSpPr>
          <p:nvPr/>
        </p:nvCxnSpPr>
        <p:spPr>
          <a:xfrm flipH="1">
            <a:off x="2411760" y="2061425"/>
            <a:ext cx="3240360" cy="0"/>
          </a:xfrm>
          <a:prstGeom prst="lin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67254" y="2676101"/>
            <a:ext cx="1238016"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Operations Director</a:t>
            </a:r>
            <a:endParaRPr lang="en-GB" sz="1600" dirty="0"/>
          </a:p>
        </p:txBody>
      </p:sp>
      <p:sp>
        <p:nvSpPr>
          <p:cNvPr id="36" name="TextBox 35"/>
          <p:cNvSpPr txBox="1"/>
          <p:nvPr/>
        </p:nvSpPr>
        <p:spPr>
          <a:xfrm>
            <a:off x="1680961" y="2676101"/>
            <a:ext cx="1125469"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Financial Director</a:t>
            </a:r>
            <a:endParaRPr lang="en-GB" sz="1600" dirty="0"/>
          </a:p>
        </p:txBody>
      </p:sp>
      <p:sp>
        <p:nvSpPr>
          <p:cNvPr id="37" name="TextBox 36"/>
          <p:cNvSpPr txBox="1"/>
          <p:nvPr/>
        </p:nvSpPr>
        <p:spPr>
          <a:xfrm>
            <a:off x="2982121" y="2676101"/>
            <a:ext cx="1238016"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Purchasing Director</a:t>
            </a:r>
            <a:endParaRPr lang="en-GB" sz="1600" dirty="0"/>
          </a:p>
        </p:txBody>
      </p:sp>
      <p:sp>
        <p:nvSpPr>
          <p:cNvPr id="38" name="TextBox 37"/>
          <p:cNvSpPr txBox="1"/>
          <p:nvPr/>
        </p:nvSpPr>
        <p:spPr>
          <a:xfrm>
            <a:off x="4395828" y="2676101"/>
            <a:ext cx="1125469"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Marketing</a:t>
            </a:r>
            <a:r>
              <a:rPr lang="en-US" sz="1600" dirty="0"/>
              <a:t> Director</a:t>
            </a:r>
            <a:endParaRPr lang="en-GB" sz="1600" dirty="0"/>
          </a:p>
        </p:txBody>
      </p:sp>
      <p:sp>
        <p:nvSpPr>
          <p:cNvPr id="39" name="TextBox 38"/>
          <p:cNvSpPr txBox="1"/>
          <p:nvPr/>
        </p:nvSpPr>
        <p:spPr>
          <a:xfrm>
            <a:off x="5652120" y="2676101"/>
            <a:ext cx="1238016"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Director of UK Division</a:t>
            </a:r>
            <a:endParaRPr lang="en-GB" sz="1600" dirty="0"/>
          </a:p>
        </p:txBody>
      </p:sp>
      <p:sp>
        <p:nvSpPr>
          <p:cNvPr id="40" name="TextBox 39"/>
          <p:cNvSpPr txBox="1"/>
          <p:nvPr/>
        </p:nvSpPr>
        <p:spPr>
          <a:xfrm>
            <a:off x="7020272" y="2676101"/>
            <a:ext cx="181258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lIns="0" rIns="0" rtlCol="0">
            <a:spAutoFit/>
          </a:bodyPr>
          <a:lstStyle/>
          <a:p>
            <a:pPr algn="ctr"/>
            <a:r>
              <a:rPr lang="en-US" sz="1600" dirty="0" smtClean="0"/>
              <a:t>Human Resources</a:t>
            </a:r>
            <a:r>
              <a:rPr lang="en-US" sz="1600" dirty="0"/>
              <a:t> Director</a:t>
            </a:r>
            <a:endParaRPr lang="en-GB" sz="1600" dirty="0"/>
          </a:p>
        </p:txBody>
      </p:sp>
      <p:sp>
        <p:nvSpPr>
          <p:cNvPr id="41" name="TextBox 40"/>
          <p:cNvSpPr txBox="1"/>
          <p:nvPr/>
        </p:nvSpPr>
        <p:spPr>
          <a:xfrm>
            <a:off x="273075" y="3620916"/>
            <a:ext cx="1232195" cy="1077218"/>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Food Processing Factory Managers</a:t>
            </a:r>
            <a:endParaRPr lang="en-GB" sz="1600" dirty="0"/>
          </a:p>
        </p:txBody>
      </p:sp>
      <p:sp>
        <p:nvSpPr>
          <p:cNvPr id="42" name="TextBox 41"/>
          <p:cNvSpPr txBox="1"/>
          <p:nvPr/>
        </p:nvSpPr>
        <p:spPr>
          <a:xfrm>
            <a:off x="350187" y="5205092"/>
            <a:ext cx="1125469"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Factory Workers</a:t>
            </a:r>
            <a:endParaRPr lang="en-GB" sz="1600" dirty="0"/>
          </a:p>
        </p:txBody>
      </p:sp>
      <p:sp>
        <p:nvSpPr>
          <p:cNvPr id="48" name="TextBox 47"/>
          <p:cNvSpPr txBox="1"/>
          <p:nvPr/>
        </p:nvSpPr>
        <p:spPr>
          <a:xfrm>
            <a:off x="1662342" y="3615000"/>
            <a:ext cx="1217470"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Financial Accountant</a:t>
            </a:r>
            <a:endParaRPr lang="en-GB" sz="1600" dirty="0"/>
          </a:p>
        </p:txBody>
      </p:sp>
      <p:sp>
        <p:nvSpPr>
          <p:cNvPr id="49" name="TextBox 48"/>
          <p:cNvSpPr txBox="1"/>
          <p:nvPr/>
        </p:nvSpPr>
        <p:spPr>
          <a:xfrm>
            <a:off x="1802826" y="4659333"/>
            <a:ext cx="845582" cy="584775"/>
          </a:xfrm>
          <a:prstGeom prst="rect">
            <a:avLst/>
          </a:prstGeom>
          <a:solidFill>
            <a:schemeClr val="accent1">
              <a:lumMod val="40000"/>
              <a:lumOff val="60000"/>
            </a:schemeClr>
          </a:solidFill>
          <a:ln w="28575">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dirty="0" smtClean="0"/>
              <a:t>Book Keeper</a:t>
            </a:r>
            <a:endParaRPr lang="en-GB" sz="1600" dirty="0"/>
          </a:p>
        </p:txBody>
      </p:sp>
      <p:sp>
        <p:nvSpPr>
          <p:cNvPr id="59" name="TextBox 58">
            <a:hlinkClick r:id="rId3" action="ppaction://hlinkfile"/>
          </p:cNvPr>
          <p:cNvSpPr txBox="1"/>
          <p:nvPr/>
        </p:nvSpPr>
        <p:spPr>
          <a:xfrm>
            <a:off x="8510580" y="1041845"/>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
        <p:nvSpPr>
          <p:cNvPr id="43" name="Title 1"/>
          <p:cNvSpPr>
            <a:spLocks noGrp="1"/>
          </p:cNvSpPr>
          <p:nvPr>
            <p:ph type="title"/>
          </p:nvPr>
        </p:nvSpPr>
        <p:spPr>
          <a:xfrm>
            <a:off x="107504" y="44624"/>
            <a:ext cx="8856984" cy="625434"/>
          </a:xfrm>
        </p:spPr>
        <p:txBody>
          <a:bodyPr>
            <a:noAutofit/>
          </a:bodyPr>
          <a:lstStyle/>
          <a:p>
            <a:r>
              <a:rPr lang="en-GB" sz="1930" dirty="0" smtClean="0"/>
              <a:t>3.3 – Roles, responsibilities and inter-relationships between people </a:t>
            </a:r>
            <a:r>
              <a:rPr lang="en-GB" sz="1930" dirty="0" smtClean="0"/>
              <a:t>in </a:t>
            </a:r>
            <a:r>
              <a:rPr lang="en-GB" sz="1930" dirty="0" smtClean="0"/>
              <a:t>organisations</a:t>
            </a:r>
            <a:endParaRPr lang="en-GB" sz="1930" b="1" dirty="0" smtClean="0"/>
          </a:p>
        </p:txBody>
      </p:sp>
    </p:spTree>
    <p:extLst>
      <p:ext uri="{BB962C8B-B14F-4D97-AF65-F5344CB8AC3E}">
        <p14:creationId xmlns:p14="http://schemas.microsoft.com/office/powerpoint/2010/main" val="256344419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1" y="1098024"/>
            <a:ext cx="6984776"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50" dirty="0" smtClean="0">
                <a:solidFill>
                  <a:srgbClr val="0070C0"/>
                </a:solidFill>
                <a:latin typeface="Calibri" panose="020F0502020204030204" pitchFamily="34" charset="0"/>
              </a:rPr>
              <a:t>The key features of the current organisational chart, which is typical of many larger businesses, are as follows:</a:t>
            </a:r>
          </a:p>
          <a:p>
            <a:pPr marL="577850" indent="-295275">
              <a:buClr>
                <a:srgbClr val="00B050"/>
              </a:buClr>
              <a:buFont typeface="Arial" panose="020B0604020202020204" pitchFamily="34" charset="0"/>
              <a:buChar char="•"/>
            </a:pPr>
            <a:r>
              <a:rPr lang="en-US" sz="1750" dirty="0" smtClean="0">
                <a:solidFill>
                  <a:srgbClr val="0070C0"/>
                </a:solidFill>
                <a:latin typeface="Calibri" panose="020F0502020204030204" pitchFamily="34" charset="0"/>
              </a:rPr>
              <a:t>It is still largely arranged into functional departments, such as Finance and Marketing. These departments are responsible for one important part of the work of the organisation. They use specialist skills in their work and are often efficient as a result. However, businesses organized in this way may find that workers feel more loyalty to their department than to the organisation as a whole, There could be conflict between departments, e.g. Operations may wish to purchase new machinery, but Finance do not make the necessary money available. Managers working in these departments are called </a:t>
            </a:r>
            <a:r>
              <a:rPr lang="en-US" sz="1750" b="1" dirty="0" smtClean="0">
                <a:solidFill>
                  <a:srgbClr val="FF0000"/>
                </a:solidFill>
                <a:latin typeface="Calibri" panose="020F0502020204030204" pitchFamily="34" charset="0"/>
              </a:rPr>
              <a:t>line managers</a:t>
            </a:r>
            <a:r>
              <a:rPr lang="en-US" sz="1750" dirty="0" smtClean="0">
                <a:solidFill>
                  <a:srgbClr val="0070C0"/>
                </a:solidFill>
                <a:latin typeface="Calibri" panose="020F0502020204030204" pitchFamily="34" charset="0"/>
              </a:rPr>
              <a:t>. They have the authority to give orders and to have their decisions put into effect in their department. They directly supervise subordinates in a clear line of authority.</a:t>
            </a:r>
          </a:p>
          <a:p>
            <a:pPr marL="577850" indent="-295275">
              <a:buClr>
                <a:srgbClr val="00B050"/>
              </a:buClr>
              <a:buFont typeface="Arial" panose="020B0604020202020204" pitchFamily="34" charset="0"/>
              <a:buChar char="•"/>
            </a:pPr>
            <a:r>
              <a:rPr lang="en-US" sz="1750" dirty="0" smtClean="0">
                <a:solidFill>
                  <a:srgbClr val="0070C0"/>
                </a:solidFill>
                <a:latin typeface="Calibri" panose="020F0502020204030204" pitchFamily="34" charset="0"/>
              </a:rPr>
              <a:t>In addition to these functional departments, there is also a regional division responsible for the Rehab stores in other countries. This department has the advantage of being able to use specialist knowledge to help them run the store abroad. For instance, this department will be aware of which goods are likely to be most popular in each country or which goods may be illegal in </a:t>
            </a:r>
            <a:r>
              <a:rPr lang="en-US" sz="1750" dirty="0" smtClean="0">
                <a:solidFill>
                  <a:srgbClr val="0070C0"/>
                </a:solidFill>
                <a:latin typeface="Calibri" panose="020F0502020204030204" pitchFamily="34" charset="0"/>
              </a:rPr>
              <a:t>some.</a:t>
            </a:r>
            <a:endParaRPr lang="en-US" sz="1750" dirty="0" smtClean="0">
              <a:solidFill>
                <a:srgbClr val="0070C0"/>
              </a:solidFill>
              <a:latin typeface="Calibri" panose="020F0502020204030204" pitchFamily="34" charset="0"/>
            </a:endParaRPr>
          </a:p>
        </p:txBody>
      </p:sp>
      <p:sp>
        <p:nvSpPr>
          <p:cNvPr id="5" name="TextBox 4">
            <a:hlinkClick r:id="rId3" action="ppaction://hlinkfile"/>
          </p:cNvPr>
          <p:cNvSpPr txBox="1"/>
          <p:nvPr/>
        </p:nvSpPr>
        <p:spPr>
          <a:xfrm>
            <a:off x="8698275" y="44624"/>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
        <p:nvSpPr>
          <p:cNvPr id="7" name="Title 1"/>
          <p:cNvSpPr>
            <a:spLocks noGrp="1"/>
          </p:cNvSpPr>
          <p:nvPr>
            <p:ph type="title"/>
          </p:nvPr>
        </p:nvSpPr>
        <p:spPr>
          <a:xfrm>
            <a:off x="107504" y="44624"/>
            <a:ext cx="8856984" cy="625434"/>
          </a:xfrm>
        </p:spPr>
        <p:txBody>
          <a:bodyPr>
            <a:noAutofit/>
          </a:bodyPr>
          <a:lstStyle/>
          <a:p>
            <a:r>
              <a:rPr lang="en-GB" sz="1930" dirty="0" smtClean="0"/>
              <a:t>3.3 – Roles, responsibilities and inter-relationships between people </a:t>
            </a:r>
            <a:r>
              <a:rPr lang="en-GB" sz="1930" dirty="0" smtClean="0"/>
              <a:t>in </a:t>
            </a:r>
            <a:r>
              <a:rPr lang="en-GB" sz="1930" dirty="0" smtClean="0"/>
              <a:t>organisations</a:t>
            </a:r>
            <a:endParaRPr lang="en-GB" sz="1930" b="1" dirty="0" smtClean="0"/>
          </a:p>
        </p:txBody>
      </p:sp>
      <p:graphicFrame>
        <p:nvGraphicFramePr>
          <p:cNvPr id="9" name="Table 8"/>
          <p:cNvGraphicFramePr>
            <a:graphicFrameLocks noGrp="1"/>
          </p:cNvGraphicFramePr>
          <p:nvPr>
            <p:extLst>
              <p:ext uri="{D42A27DB-BD31-4B8C-83A1-F6EECF244321}">
                <p14:modId xmlns:p14="http://schemas.microsoft.com/office/powerpoint/2010/main" val="2146773447"/>
              </p:ext>
            </p:extLst>
          </p:nvPr>
        </p:nvGraphicFramePr>
        <p:xfrm>
          <a:off x="7236296" y="1103540"/>
          <a:ext cx="1584176" cy="54938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2006">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31806">
                <a:tc>
                  <a:txBody>
                    <a:bodyPr/>
                    <a:lstStyle/>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Why are all web </a:t>
                      </a:r>
                      <a:r>
                        <a:rPr lang="en-GB" sz="1300" baseline="0" dirty="0" smtClean="0">
                          <a:solidFill>
                            <a:srgbClr val="FF0000"/>
                          </a:solidFill>
                          <a:effectLst/>
                          <a:latin typeface="Arial" pitchFamily="34" charset="0"/>
                          <a:ea typeface="Times New Roman"/>
                          <a:cs typeface="Arial" pitchFamily="34" charset="0"/>
                        </a:rPr>
                        <a:t>How many line managers does it take to change a lightbulb</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What happens if you do not get on with your boss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What is Span of Control</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Why work in a job with no promotional prospects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What is the difference between high and wide structures</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US" sz="1300" baseline="0" dirty="0" smtClean="0">
                          <a:solidFill>
                            <a:schemeClr val="tx1"/>
                          </a:solidFill>
                          <a:effectLst/>
                          <a:latin typeface="Arial" pitchFamily="34" charset="0"/>
                          <a:ea typeface="Times New Roman"/>
                          <a:cs typeface="Arial" pitchFamily="34" charset="0"/>
                        </a:rPr>
                        <a:t>How your school management is structured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44308" y="1132937"/>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62812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67827"/>
            <a:ext cx="6984775" cy="5539978"/>
          </a:xfrm>
          <a:prstGeom prst="rect">
            <a:avLst/>
          </a:prstGeom>
        </p:spPr>
        <p:txBody>
          <a:bodyPr wrap="square">
            <a:spAutoFit/>
          </a:bodyPr>
          <a:lstStyle/>
          <a:p>
            <a:pPr marL="342900" indent="-342900">
              <a:buClr>
                <a:srgbClr val="00B050"/>
              </a:buClr>
              <a:buFont typeface="Arial" panose="020B0604020202020204" pitchFamily="34" charset="0"/>
              <a:buChar char="•"/>
            </a:pPr>
            <a:r>
              <a:rPr lang="en-US" sz="1770" dirty="0" smtClean="0">
                <a:solidFill>
                  <a:srgbClr val="0070C0"/>
                </a:solidFill>
                <a:latin typeface="Calibri" panose="020F0502020204030204" pitchFamily="34" charset="0"/>
              </a:rPr>
              <a:t>There are other departments which do not have a specific function and which employ specialists in particular areas. Examples from Rehab Stores are the Economic Forecasting department and the IT department. Some people include the Human Resources department in this group too. These departments report directly to the Board of Directors. (Meetings of the Board of Directors will be attended by the department directors and the Chief Executive.) The people in these departments are called </a:t>
            </a:r>
            <a:r>
              <a:rPr lang="en-US" sz="1770" b="1" dirty="0" smtClean="0">
                <a:solidFill>
                  <a:srgbClr val="0070C0"/>
                </a:solidFill>
                <a:latin typeface="Calibri" panose="020F0502020204030204" pitchFamily="34" charset="0"/>
              </a:rPr>
              <a:t>staff managers</a:t>
            </a:r>
            <a:r>
              <a:rPr lang="en-US" sz="1770" dirty="0" smtClean="0">
                <a:solidFill>
                  <a:srgbClr val="0070C0"/>
                </a:solidFill>
                <a:latin typeface="Calibri" panose="020F0502020204030204" pitchFamily="34" charset="0"/>
              </a:rPr>
              <a:t> because they provide specialist advice and support to the Board of Directors and to line managers of the functional departments. Staff managers tend to be very well-qualified experts. They often know more about their particular specialist subject that they do about running the business.</a:t>
            </a:r>
          </a:p>
          <a:p>
            <a:pPr>
              <a:buClr>
                <a:srgbClr val="00B050"/>
              </a:buClr>
            </a:pPr>
            <a:r>
              <a:rPr lang="en-US" sz="1770" b="1" dirty="0" smtClean="0">
                <a:solidFill>
                  <a:srgbClr val="FF0000"/>
                </a:solidFill>
                <a:latin typeface="Calibri" panose="020F0502020204030204" pitchFamily="34" charset="0"/>
              </a:rPr>
              <a:t>Activity 7.4 </a:t>
            </a:r>
            <a:r>
              <a:rPr lang="en-US" sz="1770" dirty="0" smtClean="0">
                <a:solidFill>
                  <a:srgbClr val="FF0000"/>
                </a:solidFill>
                <a:latin typeface="Calibri" panose="020F0502020204030204" pitchFamily="34" charset="0"/>
              </a:rPr>
              <a:t>– Using the case study above:</a:t>
            </a:r>
          </a:p>
          <a:p>
            <a:pPr marL="577850" indent="-295275">
              <a:buClr>
                <a:srgbClr val="00B050"/>
              </a:buClr>
              <a:buFont typeface="+mj-lt"/>
              <a:buAutoNum type="alphaLcParenR"/>
            </a:pPr>
            <a:r>
              <a:rPr lang="en-US" sz="1770" dirty="0" smtClean="0">
                <a:solidFill>
                  <a:srgbClr val="FF0000"/>
                </a:solidFill>
                <a:latin typeface="Calibri" panose="020F0502020204030204" pitchFamily="34" charset="0"/>
              </a:rPr>
              <a:t>What are the advantages and disadvantages of this tall organisation structure for Rehab Stores PLC?</a:t>
            </a:r>
          </a:p>
          <a:p>
            <a:pPr marL="577850" indent="-295275">
              <a:buClr>
                <a:srgbClr val="00B050"/>
              </a:buClr>
              <a:buFont typeface="+mj-lt"/>
              <a:buAutoNum type="alphaLcParenR"/>
            </a:pPr>
            <a:r>
              <a:rPr lang="en-US" sz="1770" dirty="0" smtClean="0">
                <a:solidFill>
                  <a:srgbClr val="FF0000"/>
                </a:solidFill>
                <a:latin typeface="Calibri" panose="020F0502020204030204" pitchFamily="34" charset="0"/>
              </a:rPr>
              <a:t>Give </a:t>
            </a:r>
            <a:r>
              <a:rPr lang="en-US" sz="1770" b="1" dirty="0" smtClean="0">
                <a:solidFill>
                  <a:srgbClr val="FF0000"/>
                </a:solidFill>
                <a:latin typeface="Calibri" panose="020F0502020204030204" pitchFamily="34" charset="0"/>
              </a:rPr>
              <a:t>three</a:t>
            </a:r>
            <a:r>
              <a:rPr lang="en-US" sz="1770" dirty="0" smtClean="0">
                <a:solidFill>
                  <a:srgbClr val="FF0000"/>
                </a:solidFill>
                <a:latin typeface="Calibri" panose="020F0502020204030204" pitchFamily="34" charset="0"/>
              </a:rPr>
              <a:t> examples of conflicts which may arise from this structure.</a:t>
            </a:r>
          </a:p>
          <a:p>
            <a:pPr marL="577850" indent="-295275">
              <a:buClr>
                <a:srgbClr val="00B050"/>
              </a:buClr>
              <a:buFont typeface="+mj-lt"/>
              <a:buAutoNum type="alphaLcParenR"/>
            </a:pPr>
            <a:r>
              <a:rPr lang="en-US" sz="1770" dirty="0" smtClean="0">
                <a:solidFill>
                  <a:srgbClr val="FF0000"/>
                </a:solidFill>
                <a:latin typeface="Calibri" panose="020F0502020204030204" pitchFamily="34" charset="0"/>
              </a:rPr>
              <a:t>Do you think this </a:t>
            </a:r>
            <a:r>
              <a:rPr lang="en-US" sz="1770" dirty="0">
                <a:solidFill>
                  <a:srgbClr val="FF0000"/>
                </a:solidFill>
                <a:latin typeface="Calibri" panose="020F0502020204030204" pitchFamily="34" charset="0"/>
              </a:rPr>
              <a:t>organisational </a:t>
            </a:r>
            <a:r>
              <a:rPr lang="en-US" sz="1770" dirty="0" smtClean="0">
                <a:solidFill>
                  <a:srgbClr val="FF0000"/>
                </a:solidFill>
                <a:latin typeface="Calibri" panose="020F0502020204030204" pitchFamily="34" charset="0"/>
              </a:rPr>
              <a:t>structure increases motivation for its employees?</a:t>
            </a:r>
          </a:p>
          <a:p>
            <a:pPr marL="577850" indent="-295275">
              <a:buClr>
                <a:srgbClr val="00B050"/>
              </a:buClr>
              <a:buFont typeface="+mj-lt"/>
              <a:buAutoNum type="alphaLcParenR"/>
            </a:pPr>
            <a:r>
              <a:rPr lang="en-US" sz="1770" dirty="0" smtClean="0">
                <a:solidFill>
                  <a:srgbClr val="FF0000"/>
                </a:solidFill>
                <a:latin typeface="Calibri" panose="020F0502020204030204" pitchFamily="34" charset="0"/>
              </a:rPr>
              <a:t>What are the benefits of having a regional division for the business?</a:t>
            </a:r>
          </a:p>
        </p:txBody>
      </p:sp>
      <p:sp>
        <p:nvSpPr>
          <p:cNvPr id="5" name="TextBox 4">
            <a:hlinkClick r:id="rId3" action="ppaction://hlinkfile"/>
          </p:cNvPr>
          <p:cNvSpPr txBox="1"/>
          <p:nvPr/>
        </p:nvSpPr>
        <p:spPr>
          <a:xfrm>
            <a:off x="8626909" y="316115"/>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
        <p:nvSpPr>
          <p:cNvPr id="7" name="Title 1"/>
          <p:cNvSpPr>
            <a:spLocks noGrp="1"/>
          </p:cNvSpPr>
          <p:nvPr>
            <p:ph type="title"/>
          </p:nvPr>
        </p:nvSpPr>
        <p:spPr>
          <a:xfrm>
            <a:off x="107504" y="44624"/>
            <a:ext cx="8856984" cy="625434"/>
          </a:xfrm>
        </p:spPr>
        <p:txBody>
          <a:bodyPr>
            <a:noAutofit/>
          </a:bodyPr>
          <a:lstStyle/>
          <a:p>
            <a:r>
              <a:rPr lang="en-GB" sz="1930" dirty="0" smtClean="0"/>
              <a:t>3.3 – Roles, responsibilities and inter-relationships between people </a:t>
            </a:r>
            <a:r>
              <a:rPr lang="en-GB" sz="1930" dirty="0" smtClean="0"/>
              <a:t>in </a:t>
            </a:r>
            <a:r>
              <a:rPr lang="en-GB" sz="1930" dirty="0" smtClean="0"/>
              <a:t>organisations</a:t>
            </a:r>
            <a:endParaRPr lang="en-GB" sz="1930" b="1" dirty="0" smtClean="0"/>
          </a:p>
        </p:txBody>
      </p:sp>
      <p:graphicFrame>
        <p:nvGraphicFramePr>
          <p:cNvPr id="9" name="Table 8"/>
          <p:cNvGraphicFramePr>
            <a:graphicFrameLocks noGrp="1"/>
          </p:cNvGraphicFramePr>
          <p:nvPr>
            <p:extLst>
              <p:ext uri="{D42A27DB-BD31-4B8C-83A1-F6EECF244321}">
                <p14:modId xmlns:p14="http://schemas.microsoft.com/office/powerpoint/2010/main" val="2146773447"/>
              </p:ext>
            </p:extLst>
          </p:nvPr>
        </p:nvGraphicFramePr>
        <p:xfrm>
          <a:off x="7236296" y="1103540"/>
          <a:ext cx="1584176" cy="54938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2006">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31806">
                <a:tc>
                  <a:txBody>
                    <a:bodyPr/>
                    <a:lstStyle/>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Why are all web </a:t>
                      </a:r>
                      <a:r>
                        <a:rPr lang="en-GB" sz="1300" baseline="0" dirty="0" smtClean="0">
                          <a:solidFill>
                            <a:srgbClr val="FF0000"/>
                          </a:solidFill>
                          <a:effectLst/>
                          <a:latin typeface="Arial" pitchFamily="34" charset="0"/>
                          <a:ea typeface="Times New Roman"/>
                          <a:cs typeface="Arial" pitchFamily="34" charset="0"/>
                        </a:rPr>
                        <a:t>How many line managers does it take to change a lightbulb</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What happens if you do not get on with your boss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What is Span of Control</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Why work in a job with no promotional prospects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What is the difference between high and wide structures</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US" sz="1300" baseline="0" dirty="0" smtClean="0">
                          <a:solidFill>
                            <a:schemeClr val="tx1"/>
                          </a:solidFill>
                          <a:effectLst/>
                          <a:latin typeface="Arial" pitchFamily="34" charset="0"/>
                          <a:ea typeface="Times New Roman"/>
                          <a:cs typeface="Arial" pitchFamily="34" charset="0"/>
                        </a:rPr>
                        <a:t>How your school management is structured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44308" y="1132937"/>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60881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75542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1600" dirty="0" smtClean="0"/>
              <a:t>The implications of these organisational charts and spans of control make a business function well if they are correct, or cause an overload or overwork of tasks if they do not. Sometimes even repetition of duties or the wrong person doing a job results.</a:t>
            </a:r>
          </a:p>
          <a:p>
            <a:pPr marL="630238" indent="-293688">
              <a:buClr>
                <a:srgbClr val="00B050"/>
              </a:buClr>
              <a:buFont typeface="Arial" panose="020B0604020202020204" pitchFamily="34" charset="0"/>
              <a:buChar char="•"/>
            </a:pPr>
            <a:r>
              <a:rPr lang="en-US" sz="1600" b="1" dirty="0" smtClean="0"/>
              <a:t>Authority </a:t>
            </a:r>
            <a:r>
              <a:rPr lang="en-US" sz="1600" b="1" dirty="0"/>
              <a:t>can be delegated, responsibility </a:t>
            </a:r>
            <a:r>
              <a:rPr lang="en-US" sz="1600" b="1" dirty="0" smtClean="0"/>
              <a:t>cannot </a:t>
            </a:r>
            <a:r>
              <a:rPr lang="en-US" sz="1600" dirty="0" smtClean="0"/>
              <a:t>– In a chain of command someone is ultimately responsible for every task and someone is to blame for its success or failure. If a subordinate does not do a job well, it is the line managers fault, or someone higher, training was needed, someone should have seen it, someone should be tracking it etc. </a:t>
            </a:r>
            <a:endParaRPr lang="en-US" sz="1600" dirty="0"/>
          </a:p>
          <a:p>
            <a:pPr marL="630238" indent="-293688">
              <a:buClr>
                <a:srgbClr val="00B050"/>
              </a:buClr>
              <a:buFont typeface="Arial" panose="020B0604020202020204" pitchFamily="34" charset="0"/>
              <a:buChar char="•"/>
            </a:pPr>
            <a:r>
              <a:rPr lang="en-US" sz="1600" b="1" dirty="0" smtClean="0"/>
              <a:t>Span </a:t>
            </a:r>
            <a:r>
              <a:rPr lang="en-US" sz="1600" b="1" dirty="0"/>
              <a:t>of control may increase if chain of command is shorter or a flat structure is adopted </a:t>
            </a:r>
            <a:r>
              <a:rPr lang="en-US" sz="1600" dirty="0" smtClean="0"/>
              <a:t>– Companies grow and shrink, spans of control should be flexible enough to accommodate changes. For a matrix chart this needs to be the case as when tasks are completed, staff return to their original departments and the matrix readapts.</a:t>
            </a:r>
            <a:endParaRPr lang="en-US" sz="1600" dirty="0"/>
          </a:p>
          <a:p>
            <a:pPr marL="346075" indent="-346075">
              <a:buClr>
                <a:srgbClr val="00B050"/>
              </a:buClr>
              <a:buFont typeface="Wingdings 3" panose="05040102010807070707" pitchFamily="18" charset="2"/>
              <a:buChar char=""/>
            </a:pPr>
            <a:r>
              <a:rPr lang="en-US" sz="1600" dirty="0" smtClean="0"/>
              <a:t>At the end of the day there are </a:t>
            </a:r>
            <a:r>
              <a:rPr lang="en-US" sz="1600" dirty="0"/>
              <a:t>advantages and disadvantages of different organisational </a:t>
            </a:r>
            <a:r>
              <a:rPr lang="en-US" sz="1600" dirty="0" smtClean="0"/>
              <a:t>structures</a:t>
            </a:r>
            <a:r>
              <a:rPr lang="en-US" sz="1600" dirty="0"/>
              <a:t> </a:t>
            </a:r>
            <a:r>
              <a:rPr lang="en-US" sz="1600" dirty="0" smtClean="0"/>
              <a:t>for every company, too tall and the chain of command is slow, too wide and there are too many staff to deal with etc. Every company deals with these issues.</a:t>
            </a:r>
            <a:endParaRPr lang="en-US" sz="1600" dirty="0"/>
          </a:p>
          <a:p>
            <a:pPr marL="346075" indent="-346075">
              <a:buClr>
                <a:srgbClr val="00B050"/>
              </a:buClr>
              <a:buFont typeface="Wingdings 3" panose="05040102010807070707" pitchFamily="18" charset="2"/>
              <a:buChar char=""/>
            </a:pPr>
            <a:r>
              <a:rPr lang="en-US" sz="1600" dirty="0" smtClean="0"/>
              <a:t>And therefor every company chooses which Span to use, </a:t>
            </a:r>
            <a:r>
              <a:rPr lang="en-US" sz="1600" dirty="0"/>
              <a:t>the appropriateness of an organisational structure for a </a:t>
            </a:r>
            <a:r>
              <a:rPr lang="en-US" sz="1600" dirty="0" smtClean="0"/>
              <a:t>business</a:t>
            </a:r>
            <a:r>
              <a:rPr lang="en-US" sz="1600" dirty="0"/>
              <a:t> </a:t>
            </a:r>
            <a:r>
              <a:rPr lang="en-US" sz="1600" dirty="0" smtClean="0"/>
              <a:t>is paramount to the business success.</a:t>
            </a:r>
            <a:endParaRPr lang="en-GB" sz="16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400" dirty="0"/>
              <a:t>3.3 </a:t>
            </a:r>
            <a:r>
              <a:rPr lang="en-US" sz="3400" dirty="0" smtClean="0"/>
              <a:t>– Element Impact </a:t>
            </a:r>
            <a:r>
              <a:rPr lang="en-US" sz="3400" dirty="0"/>
              <a:t>on </a:t>
            </a:r>
            <a:r>
              <a:rPr lang="en-US" sz="3400" dirty="0" smtClean="0"/>
              <a:t>Businesses Operations</a:t>
            </a:r>
            <a:endParaRPr lang="en-GB" sz="3400" dirty="0"/>
          </a:p>
        </p:txBody>
      </p:sp>
      <p:graphicFrame>
        <p:nvGraphicFramePr>
          <p:cNvPr id="6" name="Table 5"/>
          <p:cNvGraphicFramePr>
            <a:graphicFrameLocks noGrp="1"/>
          </p:cNvGraphicFramePr>
          <p:nvPr>
            <p:extLst>
              <p:ext uri="{D42A27DB-BD31-4B8C-83A1-F6EECF244321}">
                <p14:modId xmlns:p14="http://schemas.microsoft.com/office/powerpoint/2010/main" val="1550172511"/>
              </p:ext>
            </p:extLst>
          </p:nvPr>
        </p:nvGraphicFramePr>
        <p:xfrm>
          <a:off x="7236296" y="1103540"/>
          <a:ext cx="1584176" cy="54938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2006">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31806">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a:t>
                      </a:r>
                      <a:r>
                        <a:rPr lang="en-GB" sz="1300" baseline="0" dirty="0" smtClean="0">
                          <a:solidFill>
                            <a:srgbClr val="FF0000"/>
                          </a:solidFill>
                          <a:effectLst/>
                          <a:latin typeface="Arial" pitchFamily="34" charset="0"/>
                          <a:ea typeface="Times New Roman"/>
                          <a:cs typeface="Arial" pitchFamily="34" charset="0"/>
                        </a:rPr>
                        <a:t>How many line managers does it take to change a lightbulb</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happens if you do not get on with your boss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Span of Control</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Why work in a job with no promotional prospects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the difference between high and wide structures</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How your school management is structured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132937"/>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68196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4923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70" dirty="0" smtClean="0"/>
              <a:t>Within all organisational charts, information flows both ways, depending on the structure and the control each manager has on a department. </a:t>
            </a:r>
          </a:p>
          <a:p>
            <a:pPr marL="342900" indent="-342900">
              <a:buClr>
                <a:srgbClr val="00B050"/>
              </a:buClr>
              <a:buFont typeface="Wingdings 3" panose="05040102010807070707" pitchFamily="18" charset="2"/>
              <a:buChar char=""/>
            </a:pPr>
            <a:r>
              <a:rPr lang="en-US" sz="1570" b="1" dirty="0" smtClean="0"/>
              <a:t>Reporting </a:t>
            </a:r>
            <a:r>
              <a:rPr lang="en-US" sz="1570" b="1" dirty="0"/>
              <a:t>status (upwards) </a:t>
            </a:r>
            <a:r>
              <a:rPr lang="en-US" sz="1570" dirty="0" smtClean="0"/>
              <a:t>– information and data flows upwards, managers take that information and process it, make decisions on it, and then either choose to pass it on, act on it or pass instruction down the line. The more effective this is and the faster this is, the more effective the company will be. For instance, a student misbehaves in a lesson (data), this is sent to the head of Department (information), this is processed, if a decision can be made, information in the form of instruction is sent back to the teacher who acts on it. If the information need more attention, or a higher authority, the HOD sends it to the appropriate AP. All along this process there is a paper trail (a reporting process)</a:t>
            </a:r>
          </a:p>
          <a:p>
            <a:pPr marL="342900" indent="-342900">
              <a:buClr>
                <a:srgbClr val="00B050"/>
              </a:buClr>
              <a:buFont typeface="Wingdings 3" panose="05040102010807070707" pitchFamily="18" charset="2"/>
              <a:buChar char=""/>
            </a:pPr>
            <a:r>
              <a:rPr lang="en-US" sz="1570" b="1" dirty="0"/>
              <a:t>C</a:t>
            </a:r>
            <a:r>
              <a:rPr lang="en-US" sz="1570" b="1" dirty="0" smtClean="0"/>
              <a:t>ommand </a:t>
            </a:r>
            <a:r>
              <a:rPr lang="en-US" sz="1570" b="1" dirty="0"/>
              <a:t>status (downwards</a:t>
            </a:r>
            <a:r>
              <a:rPr lang="en-US" sz="1570" b="1" dirty="0" smtClean="0"/>
              <a:t>)</a:t>
            </a:r>
            <a:r>
              <a:rPr lang="en-US" sz="1570" dirty="0" smtClean="0"/>
              <a:t> – this is instructions sent down if the form of information to be acted on. For instance, school to have an assembly, principal decides, tells VP’s, they tell AP’s, they tell HOD’s, they tell teachers, teacher tell students. The first stage is a command, the others, a duty of instruction.</a:t>
            </a:r>
          </a:p>
          <a:p>
            <a:pPr marL="342900" indent="-342900">
              <a:buClr>
                <a:srgbClr val="00B050"/>
              </a:buClr>
              <a:buFont typeface="Wingdings 3" panose="05040102010807070707" pitchFamily="18" charset="2"/>
              <a:buChar char=""/>
            </a:pPr>
            <a:r>
              <a:rPr lang="en-US" sz="1570" b="1" dirty="0"/>
              <a:t>A</a:t>
            </a:r>
            <a:r>
              <a:rPr lang="en-US" sz="1570" b="1" dirty="0" smtClean="0"/>
              <a:t>n </a:t>
            </a:r>
            <a:r>
              <a:rPr lang="en-US" sz="1570" b="1" dirty="0"/>
              <a:t>awareness of the key tasks associated with each job </a:t>
            </a:r>
            <a:r>
              <a:rPr lang="en-US" sz="1570" b="1" dirty="0" smtClean="0"/>
              <a:t>role</a:t>
            </a:r>
            <a:r>
              <a:rPr lang="en-US" sz="1570" b="1" dirty="0"/>
              <a:t> </a:t>
            </a:r>
            <a:r>
              <a:rPr lang="en-US" sz="1570" dirty="0" smtClean="0"/>
              <a:t>– if a job needs doing, then get someone who knows how to do it. Jobs should not get passed to those unqualified to deal with them. Those in charge need to be aware of the abilities of those below them in order to get the job done effectively.</a:t>
            </a:r>
            <a:endParaRPr lang="en-US" sz="1570" dirty="0"/>
          </a:p>
        </p:txBody>
      </p:sp>
      <p:sp>
        <p:nvSpPr>
          <p:cNvPr id="8" name="Title 2"/>
          <p:cNvSpPr>
            <a:spLocks noGrp="1"/>
          </p:cNvSpPr>
          <p:nvPr>
            <p:ph type="title"/>
          </p:nvPr>
        </p:nvSpPr>
        <p:spPr>
          <a:xfrm>
            <a:off x="70266" y="72008"/>
            <a:ext cx="8859452" cy="548680"/>
          </a:xfrm>
        </p:spPr>
        <p:txBody>
          <a:bodyPr>
            <a:noAutofit/>
          </a:bodyPr>
          <a:lstStyle/>
          <a:p>
            <a:r>
              <a:rPr lang="en-US" sz="4000" dirty="0"/>
              <a:t>3.4 - </a:t>
            </a:r>
            <a:r>
              <a:rPr lang="en-US" sz="4000" dirty="0" smtClean="0"/>
              <a:t>Use </a:t>
            </a:r>
            <a:r>
              <a:rPr lang="en-US" sz="4000" dirty="0"/>
              <a:t>of </a:t>
            </a:r>
            <a:r>
              <a:rPr lang="en-US" sz="4000" dirty="0" smtClean="0"/>
              <a:t>Organisation Charts – Flow </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1550172511"/>
              </p:ext>
            </p:extLst>
          </p:nvPr>
        </p:nvGraphicFramePr>
        <p:xfrm>
          <a:off x="7236296" y="1103540"/>
          <a:ext cx="1584176" cy="54938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2006">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31806">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a:t>
                      </a:r>
                      <a:r>
                        <a:rPr lang="en-GB" sz="1300" baseline="0" dirty="0" smtClean="0">
                          <a:solidFill>
                            <a:srgbClr val="FF0000"/>
                          </a:solidFill>
                          <a:effectLst/>
                          <a:latin typeface="Arial" pitchFamily="34" charset="0"/>
                          <a:ea typeface="Times New Roman"/>
                          <a:cs typeface="Arial" pitchFamily="34" charset="0"/>
                        </a:rPr>
                        <a:t>How many line managers does it take to change a lightbulb</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happens if you do not get on with your boss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Span of Control</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Why work in a job with no promotional prospects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the difference between high and wide structures</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How your school management is structured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132937"/>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03821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LO3 </a:t>
            </a:r>
            <a:r>
              <a:rPr lang="en-GB" sz="4000" dirty="0"/>
              <a:t>– </a:t>
            </a:r>
            <a:r>
              <a:rPr lang="en-GB" sz="4000" dirty="0" smtClean="0"/>
              <a:t>Exam Styled Questions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443029"/>
          </a:xfrm>
          <a:prstGeom prst="rect">
            <a:avLst/>
          </a:prstGeom>
        </p:spPr>
        <p:txBody>
          <a:bodyPr wrap="square">
            <a:spAutoFit/>
          </a:bodyPr>
          <a:lstStyle/>
          <a:p>
            <a:pPr marL="342900" lvl="0" indent="-342900">
              <a:buFont typeface="+mj-lt"/>
              <a:buAutoNum type="arabicPeriod" startAt="6"/>
            </a:pPr>
            <a:r>
              <a:rPr lang="en-GB" sz="1830" dirty="0">
                <a:solidFill>
                  <a:srgbClr val="FF0000"/>
                </a:solidFill>
              </a:rPr>
              <a:t>A supervisor’s immediate superior is </a:t>
            </a:r>
            <a:r>
              <a:rPr lang="en-GB" sz="1830" b="1" dirty="0">
                <a:solidFill>
                  <a:srgbClr val="FF0000"/>
                </a:solidFill>
              </a:rPr>
              <a:t>most </a:t>
            </a:r>
            <a:r>
              <a:rPr lang="en-GB" sz="1830" dirty="0">
                <a:solidFill>
                  <a:srgbClr val="FF0000"/>
                </a:solidFill>
              </a:rPr>
              <a:t>likely to be: </a:t>
            </a:r>
          </a:p>
          <a:p>
            <a:pPr marL="630238" lvl="0" indent="-342900">
              <a:buFont typeface="+mj-lt"/>
              <a:buAutoNum type="alphaUcPeriod"/>
            </a:pPr>
            <a:r>
              <a:rPr lang="en-GB" sz="1830" dirty="0">
                <a:solidFill>
                  <a:srgbClr val="FF0000"/>
                </a:solidFill>
              </a:rPr>
              <a:t>A director </a:t>
            </a:r>
          </a:p>
          <a:p>
            <a:pPr marL="630238" lvl="0" indent="-342900">
              <a:buFont typeface="+mj-lt"/>
              <a:buAutoNum type="alphaUcPeriod"/>
            </a:pPr>
            <a:r>
              <a:rPr lang="en-GB" sz="1830" dirty="0">
                <a:solidFill>
                  <a:srgbClr val="FF0000"/>
                </a:solidFill>
              </a:rPr>
              <a:t>A manager </a:t>
            </a:r>
          </a:p>
          <a:p>
            <a:pPr marL="630238" lvl="0" indent="-342900">
              <a:buFont typeface="+mj-lt"/>
              <a:buAutoNum type="alphaUcPeriod"/>
            </a:pPr>
            <a:r>
              <a:rPr lang="en-GB" sz="1830" dirty="0">
                <a:solidFill>
                  <a:srgbClr val="FF0000"/>
                </a:solidFill>
              </a:rPr>
              <a:t>An apprentice </a:t>
            </a:r>
          </a:p>
          <a:p>
            <a:pPr marL="630238" lvl="0" indent="-342900">
              <a:buFont typeface="+mj-lt"/>
              <a:buAutoNum type="alphaUcPeriod"/>
            </a:pPr>
            <a:r>
              <a:rPr lang="en-GB" sz="1830" dirty="0">
                <a:solidFill>
                  <a:srgbClr val="FF0000"/>
                </a:solidFill>
              </a:rPr>
              <a:t>An operative 	</a:t>
            </a:r>
            <a:r>
              <a:rPr lang="en-GB" sz="1830" b="1" dirty="0">
                <a:solidFill>
                  <a:srgbClr val="FF0000"/>
                </a:solidFill>
              </a:rPr>
              <a:t>[1]</a:t>
            </a:r>
            <a:br>
              <a:rPr lang="en-GB" sz="1830" b="1" dirty="0">
                <a:solidFill>
                  <a:srgbClr val="FF0000"/>
                </a:solidFill>
              </a:rPr>
            </a:br>
            <a:endParaRPr lang="en-GB" sz="1830" dirty="0">
              <a:solidFill>
                <a:srgbClr val="FF0000"/>
              </a:solidFill>
            </a:endParaRPr>
          </a:p>
          <a:p>
            <a:pPr marL="342900" lvl="0" indent="-342900">
              <a:buFont typeface="+mj-lt"/>
              <a:buAutoNum type="arabicPeriod" startAt="14"/>
            </a:pPr>
            <a:r>
              <a:rPr lang="en-GB" sz="1830" dirty="0">
                <a:solidFill>
                  <a:srgbClr val="FF0000"/>
                </a:solidFill>
              </a:rPr>
              <a:t>Which of the following functional areas is responsible for converting inputs into outputs? </a:t>
            </a:r>
          </a:p>
          <a:p>
            <a:pPr marL="630238" lvl="0" indent="-342900">
              <a:buFont typeface="+mj-lt"/>
              <a:buAutoNum type="alphaUcPeriod"/>
            </a:pPr>
            <a:r>
              <a:rPr lang="en-GB" sz="1830" dirty="0">
                <a:solidFill>
                  <a:srgbClr val="FF0000"/>
                </a:solidFill>
              </a:rPr>
              <a:t>Finance </a:t>
            </a:r>
          </a:p>
          <a:p>
            <a:pPr marL="630238" lvl="0" indent="-342900">
              <a:buFont typeface="+mj-lt"/>
              <a:buAutoNum type="alphaUcPeriod"/>
            </a:pPr>
            <a:r>
              <a:rPr lang="en-GB" sz="1830" dirty="0">
                <a:solidFill>
                  <a:srgbClr val="FF0000"/>
                </a:solidFill>
              </a:rPr>
              <a:t>Operations Management </a:t>
            </a:r>
          </a:p>
          <a:p>
            <a:pPr marL="630238" lvl="0" indent="-342900">
              <a:buFont typeface="+mj-lt"/>
              <a:buAutoNum type="alphaUcPeriod"/>
            </a:pPr>
            <a:r>
              <a:rPr lang="en-GB" sz="1830" dirty="0">
                <a:solidFill>
                  <a:srgbClr val="FF0000"/>
                </a:solidFill>
              </a:rPr>
              <a:t>Research and Development </a:t>
            </a:r>
          </a:p>
          <a:p>
            <a:pPr marL="630238" lvl="0" indent="-342900">
              <a:buFont typeface="+mj-lt"/>
              <a:buAutoNum type="alphaUcPeriod"/>
            </a:pPr>
            <a:r>
              <a:rPr lang="en-GB" sz="1830" dirty="0">
                <a:solidFill>
                  <a:srgbClr val="FF0000"/>
                </a:solidFill>
              </a:rPr>
              <a:t>Sales	</a:t>
            </a:r>
            <a:r>
              <a:rPr lang="en-GB" sz="1830" b="1" dirty="0">
                <a:solidFill>
                  <a:srgbClr val="FF0000"/>
                </a:solidFill>
              </a:rPr>
              <a:t>[1</a:t>
            </a:r>
            <a:r>
              <a:rPr lang="en-GB" sz="1830" b="1" dirty="0" smtClean="0">
                <a:solidFill>
                  <a:srgbClr val="FF0000"/>
                </a:solidFill>
              </a:rPr>
              <a:t>]</a:t>
            </a:r>
          </a:p>
          <a:p>
            <a:pPr lvl="0"/>
            <a:endParaRPr lang="en-GB" sz="1830" dirty="0">
              <a:solidFill>
                <a:srgbClr val="FF0000"/>
              </a:solidFill>
            </a:endParaRPr>
          </a:p>
          <a:p>
            <a:pPr marL="342900" lvl="0" indent="-342900">
              <a:buFont typeface="+mj-lt"/>
              <a:buAutoNum type="arabicPeriod" startAt="19"/>
            </a:pPr>
            <a:r>
              <a:rPr lang="en-GB" sz="1830" dirty="0">
                <a:solidFill>
                  <a:srgbClr val="FF0000"/>
                </a:solidFill>
              </a:rPr>
              <a:t>Which of the following is the correct definition of the term ‘span of control’? </a:t>
            </a:r>
          </a:p>
          <a:p>
            <a:pPr marL="630238" lvl="0" indent="-342900">
              <a:buFont typeface="+mj-lt"/>
              <a:buAutoNum type="alphaUcPeriod"/>
            </a:pPr>
            <a:r>
              <a:rPr lang="en-GB" sz="1830" dirty="0">
                <a:solidFill>
                  <a:srgbClr val="FF0000"/>
                </a:solidFill>
              </a:rPr>
              <a:t>The number of subordinates for whom an employee is indirectly responsible </a:t>
            </a:r>
          </a:p>
          <a:p>
            <a:pPr marL="630238" lvl="0" indent="-342900">
              <a:buFont typeface="+mj-lt"/>
              <a:buAutoNum type="alphaUcPeriod"/>
            </a:pPr>
            <a:r>
              <a:rPr lang="en-GB" sz="1830" dirty="0">
                <a:solidFill>
                  <a:srgbClr val="FF0000"/>
                </a:solidFill>
              </a:rPr>
              <a:t>The number of subordinates for whom an employee is directly responsible </a:t>
            </a:r>
          </a:p>
          <a:p>
            <a:pPr marL="630238" lvl="0" indent="-342900">
              <a:buFont typeface="+mj-lt"/>
              <a:buAutoNum type="alphaUcPeriod"/>
            </a:pPr>
            <a:r>
              <a:rPr lang="en-GB" sz="1830" dirty="0">
                <a:solidFill>
                  <a:srgbClr val="FF0000"/>
                </a:solidFill>
              </a:rPr>
              <a:t>The total number of employees in an organisation </a:t>
            </a:r>
          </a:p>
          <a:p>
            <a:pPr marL="630238" lvl="0" indent="-342900">
              <a:buFont typeface="+mj-lt"/>
              <a:buAutoNum type="alphaUcPeriod"/>
            </a:pPr>
            <a:r>
              <a:rPr lang="en-GB" sz="1830" dirty="0">
                <a:solidFill>
                  <a:srgbClr val="FF0000"/>
                </a:solidFill>
              </a:rPr>
              <a:t>The total number of managers in an organisation 	</a:t>
            </a:r>
            <a:r>
              <a:rPr lang="en-GB" sz="1830" b="1" dirty="0">
                <a:solidFill>
                  <a:srgbClr val="FF0000"/>
                </a:solidFill>
              </a:rPr>
              <a:t>[1]</a:t>
            </a:r>
            <a:endParaRPr lang="en-GB" sz="1830" dirty="0">
              <a:solidFill>
                <a:srgbClr val="FF0000"/>
              </a:solidFill>
            </a:endParaRPr>
          </a:p>
        </p:txBody>
      </p:sp>
      <p:sp>
        <p:nvSpPr>
          <p:cNvPr id="7" name="TextBox 6">
            <a:hlinkClick r:id="rId3" action="ppaction://hlinkfile"/>
          </p:cNvPr>
          <p:cNvSpPr txBox="1"/>
          <p:nvPr/>
        </p:nvSpPr>
        <p:spPr>
          <a:xfrm>
            <a:off x="8460432" y="5961474"/>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LO3 </a:t>
            </a:r>
            <a:r>
              <a:rPr lang="en-GB" sz="4000" dirty="0"/>
              <a:t>– </a:t>
            </a:r>
            <a:r>
              <a:rPr lang="en-GB" sz="4000" dirty="0" smtClean="0"/>
              <a:t>Exam Styled Questions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 name="TextBox 9">
            <a:hlinkClick r:id="rId3" action="ppaction://hlinkfile"/>
          </p:cNvPr>
          <p:cNvSpPr txBox="1"/>
          <p:nvPr/>
        </p:nvSpPr>
        <p:spPr>
          <a:xfrm>
            <a:off x="8532440" y="188640"/>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
        <p:nvSpPr>
          <p:cNvPr id="9" name="Rectangle 8"/>
          <p:cNvSpPr/>
          <p:nvPr/>
        </p:nvSpPr>
        <p:spPr>
          <a:xfrm>
            <a:off x="251520" y="1052736"/>
            <a:ext cx="8570231" cy="5693866"/>
          </a:xfrm>
          <a:prstGeom prst="rect">
            <a:avLst/>
          </a:prstGeom>
        </p:spPr>
        <p:txBody>
          <a:bodyPr wrap="square">
            <a:spAutoFit/>
          </a:bodyPr>
          <a:lstStyle/>
          <a:p>
            <a:pPr marL="519113" lvl="0" indent="-519113">
              <a:buFont typeface="+mj-lt"/>
              <a:buAutoNum type="arabicPeriod" startAt="23"/>
            </a:pPr>
            <a:r>
              <a:rPr lang="en-GB" sz="1400" b="1" dirty="0">
                <a:solidFill>
                  <a:srgbClr val="FF0000"/>
                </a:solidFill>
              </a:rPr>
              <a:t>(a) </a:t>
            </a:r>
            <a:r>
              <a:rPr lang="en-GB" sz="1400" dirty="0">
                <a:solidFill>
                  <a:srgbClr val="FF0000"/>
                </a:solidFill>
              </a:rPr>
              <a:t>Describe how a business that you have researched is organised. </a:t>
            </a:r>
          </a:p>
          <a:p>
            <a:r>
              <a:rPr lang="en-GB" sz="1400" dirty="0">
                <a:solidFill>
                  <a:srgbClr val="FF0000"/>
                </a:solidFill>
              </a:rPr>
              <a:t>Name of </a:t>
            </a:r>
            <a:r>
              <a:rPr lang="en-GB" sz="1400" dirty="0" smtClean="0">
                <a:solidFill>
                  <a:srgbClr val="FF0000"/>
                </a:solidFill>
              </a:rPr>
              <a:t>business ______________________________________________________________________</a:t>
            </a:r>
            <a:endParaRPr lang="en-GB" sz="1400" dirty="0">
              <a:solidFill>
                <a:srgbClr val="FF0000"/>
              </a:solidFill>
            </a:endParaRPr>
          </a:p>
          <a:p>
            <a:r>
              <a:rPr lang="en-GB" sz="1400" dirty="0">
                <a:solidFill>
                  <a:srgbClr val="FF0000"/>
                </a:solidFill>
              </a:rPr>
              <a:t>Activity of </a:t>
            </a:r>
            <a:r>
              <a:rPr lang="en-GB" sz="1400" dirty="0" smtClean="0">
                <a:solidFill>
                  <a:srgbClr val="FF0000"/>
                </a:solidFill>
              </a:rPr>
              <a:t>business _____________________________________________________________________</a:t>
            </a:r>
            <a:endParaRPr lang="en-GB" sz="1400" dirty="0">
              <a:solidFill>
                <a:srgbClr val="FF0000"/>
              </a:solidFill>
            </a:endParaRPr>
          </a:p>
          <a:p>
            <a:r>
              <a:rPr lang="en-GB" sz="1400" dirty="0" smtClean="0">
                <a:solidFill>
                  <a:srgbClr val="FF0000"/>
                </a:solidFill>
              </a:rPr>
              <a:t>_________________________________________________________________</a:t>
            </a:r>
            <a:r>
              <a:rPr lang="en-GB" sz="1400" dirty="0">
                <a:solidFill>
                  <a:srgbClr val="FF0000"/>
                </a:solidFill>
              </a:rPr>
              <a:t>___________________</a:t>
            </a:r>
            <a:r>
              <a:rPr lang="en-GB" sz="1400" dirty="0" smtClean="0">
                <a:solidFill>
                  <a:srgbClr val="FF0000"/>
                </a:solidFill>
              </a:rPr>
              <a:t>_</a:t>
            </a:r>
            <a:endParaRPr lang="en-GB" sz="1400" dirty="0">
              <a:solidFill>
                <a:srgbClr val="FF0000"/>
              </a:solidFill>
            </a:endParaRPr>
          </a:p>
          <a:p>
            <a:r>
              <a:rPr lang="en-GB" sz="1400" dirty="0" smtClean="0">
                <a:solidFill>
                  <a:srgbClr val="FF0000"/>
                </a:solidFill>
              </a:rPr>
              <a:t>_________________________________________________________________</a:t>
            </a:r>
            <a:r>
              <a:rPr lang="en-GB" sz="1400" dirty="0">
                <a:solidFill>
                  <a:srgbClr val="FF0000"/>
                </a:solidFill>
              </a:rPr>
              <a:t>___________________</a:t>
            </a:r>
            <a:r>
              <a:rPr lang="en-GB" sz="1400" dirty="0" smtClean="0">
                <a:solidFill>
                  <a:srgbClr val="FF0000"/>
                </a:solidFill>
              </a:rPr>
              <a:t>_</a:t>
            </a:r>
            <a:endParaRPr lang="en-GB" sz="1400" dirty="0">
              <a:solidFill>
                <a:srgbClr val="FF0000"/>
              </a:solidFill>
            </a:endParaRPr>
          </a:p>
          <a:p>
            <a:r>
              <a:rPr lang="en-GB" sz="1400" dirty="0" smtClean="0">
                <a:solidFill>
                  <a:srgbClr val="FF0000"/>
                </a:solidFill>
              </a:rPr>
              <a:t>________________________________________________________</a:t>
            </a:r>
            <a:r>
              <a:rPr lang="en-GB" sz="1400" dirty="0">
                <a:solidFill>
                  <a:srgbClr val="FF0000"/>
                </a:solidFill>
              </a:rPr>
              <a:t>___________________</a:t>
            </a:r>
            <a:r>
              <a:rPr lang="en-GB" sz="1400" dirty="0" smtClean="0">
                <a:solidFill>
                  <a:srgbClr val="FF0000"/>
                </a:solidFill>
              </a:rPr>
              <a:t>__________</a:t>
            </a:r>
            <a:endParaRPr lang="en-GB" sz="1400" dirty="0">
              <a:solidFill>
                <a:srgbClr val="FF0000"/>
              </a:solidFill>
            </a:endParaRPr>
          </a:p>
          <a:p>
            <a:r>
              <a:rPr lang="en-GB" sz="1400" dirty="0" smtClean="0">
                <a:solidFill>
                  <a:srgbClr val="FF0000"/>
                </a:solidFill>
              </a:rPr>
              <a:t>_______________________________________________________</a:t>
            </a:r>
            <a:r>
              <a:rPr lang="en-GB" sz="1400" dirty="0">
                <a:solidFill>
                  <a:srgbClr val="FF0000"/>
                </a:solidFill>
              </a:rPr>
              <a:t>___________________</a:t>
            </a:r>
            <a:r>
              <a:rPr lang="en-GB" sz="1400" dirty="0" smtClean="0">
                <a:solidFill>
                  <a:srgbClr val="FF0000"/>
                </a:solidFill>
              </a:rPr>
              <a:t>________ </a:t>
            </a:r>
            <a:r>
              <a:rPr lang="en-GB" sz="1400" b="1" dirty="0" smtClean="0">
                <a:solidFill>
                  <a:srgbClr val="FF0000"/>
                </a:solidFill>
              </a:rPr>
              <a:t>[</a:t>
            </a:r>
            <a:r>
              <a:rPr lang="en-GB" sz="1400" b="1" dirty="0">
                <a:solidFill>
                  <a:srgbClr val="FF0000"/>
                </a:solidFill>
              </a:rPr>
              <a:t>2] </a:t>
            </a:r>
            <a:endParaRPr lang="en-GB" sz="1400" dirty="0">
              <a:solidFill>
                <a:srgbClr val="FF0000"/>
              </a:solidFill>
            </a:endParaRPr>
          </a:p>
          <a:p>
            <a:r>
              <a:rPr lang="en-GB" sz="1400" b="1" dirty="0">
                <a:solidFill>
                  <a:srgbClr val="FF0000"/>
                </a:solidFill>
              </a:rPr>
              <a:t>(b) </a:t>
            </a:r>
            <a:r>
              <a:rPr lang="en-GB" sz="1400" dirty="0">
                <a:solidFill>
                  <a:srgbClr val="FF0000"/>
                </a:solidFill>
              </a:rPr>
              <a:t>State </a:t>
            </a:r>
            <a:r>
              <a:rPr lang="en-GB" sz="1400" b="1" dirty="0">
                <a:solidFill>
                  <a:srgbClr val="FF0000"/>
                </a:solidFill>
              </a:rPr>
              <a:t>one </a:t>
            </a:r>
            <a:r>
              <a:rPr lang="en-GB" sz="1400" dirty="0">
                <a:solidFill>
                  <a:srgbClr val="FF0000"/>
                </a:solidFill>
              </a:rPr>
              <a:t>advantage and </a:t>
            </a:r>
            <a:r>
              <a:rPr lang="en-GB" sz="1400" b="1" dirty="0">
                <a:solidFill>
                  <a:srgbClr val="FF0000"/>
                </a:solidFill>
              </a:rPr>
              <a:t>one </a:t>
            </a:r>
            <a:r>
              <a:rPr lang="en-GB" sz="1400" dirty="0">
                <a:solidFill>
                  <a:srgbClr val="FF0000"/>
                </a:solidFill>
              </a:rPr>
              <a:t>disadvantage to the business you named in </a:t>
            </a:r>
          </a:p>
          <a:p>
            <a:r>
              <a:rPr lang="en-GB" sz="1400" b="1" dirty="0">
                <a:solidFill>
                  <a:srgbClr val="FF0000"/>
                </a:solidFill>
              </a:rPr>
              <a:t>part (a) </a:t>
            </a:r>
            <a:r>
              <a:rPr lang="en-GB" sz="1400" dirty="0">
                <a:solidFill>
                  <a:srgbClr val="FF0000"/>
                </a:solidFill>
              </a:rPr>
              <a:t>of being organised in this way. </a:t>
            </a:r>
          </a:p>
          <a:p>
            <a:r>
              <a:rPr lang="en-GB" sz="1400" dirty="0">
                <a:solidFill>
                  <a:srgbClr val="FF0000"/>
                </a:solidFill>
              </a:rPr>
              <a:t>Advantage</a:t>
            </a:r>
            <a:r>
              <a:rPr lang="en-GB" sz="1400" dirty="0" smtClean="0">
                <a:solidFill>
                  <a:srgbClr val="FF0000"/>
                </a:solidFill>
              </a:rPr>
              <a:t>________________________________________________________</a:t>
            </a:r>
            <a:r>
              <a:rPr lang="en-GB" sz="1400" dirty="0">
                <a:solidFill>
                  <a:srgbClr val="FF0000"/>
                </a:solidFill>
              </a:rPr>
              <a:t>___________________</a:t>
            </a:r>
            <a:r>
              <a:rPr lang="en-GB" sz="1400" dirty="0" smtClean="0">
                <a:solidFill>
                  <a:srgbClr val="FF0000"/>
                </a:solidFill>
              </a:rPr>
              <a:t>_ </a:t>
            </a:r>
            <a:endParaRPr lang="en-GB" sz="1400" dirty="0">
              <a:solidFill>
                <a:srgbClr val="FF0000"/>
              </a:solidFill>
            </a:endParaRPr>
          </a:p>
          <a:p>
            <a:r>
              <a:rPr lang="en-GB" sz="1400" dirty="0" smtClean="0">
                <a:solidFill>
                  <a:srgbClr val="FF0000"/>
                </a:solidFill>
              </a:rPr>
              <a:t>_________________________________________________________________</a:t>
            </a:r>
            <a:r>
              <a:rPr lang="en-GB" sz="1400" dirty="0">
                <a:solidFill>
                  <a:srgbClr val="FF0000"/>
                </a:solidFill>
              </a:rPr>
              <a:t>___________________</a:t>
            </a:r>
            <a:r>
              <a:rPr lang="en-GB" sz="1400" dirty="0" smtClean="0">
                <a:solidFill>
                  <a:srgbClr val="FF0000"/>
                </a:solidFill>
              </a:rPr>
              <a:t>_</a:t>
            </a:r>
            <a:endParaRPr lang="en-GB" sz="1400" dirty="0">
              <a:solidFill>
                <a:srgbClr val="FF0000"/>
              </a:solidFill>
            </a:endParaRPr>
          </a:p>
          <a:p>
            <a:r>
              <a:rPr lang="en-GB" sz="1400" dirty="0">
                <a:solidFill>
                  <a:srgbClr val="FF0000"/>
                </a:solidFill>
              </a:rPr>
              <a:t>Disadvantage</a:t>
            </a:r>
            <a:r>
              <a:rPr lang="en-GB" sz="1400" dirty="0" smtClean="0">
                <a:solidFill>
                  <a:srgbClr val="FF0000"/>
                </a:solidFill>
              </a:rPr>
              <a:t>______________________________________________________</a:t>
            </a:r>
            <a:r>
              <a:rPr lang="en-GB" sz="1400" dirty="0">
                <a:solidFill>
                  <a:srgbClr val="FF0000"/>
                </a:solidFill>
              </a:rPr>
              <a:t>___________________</a:t>
            </a:r>
            <a:r>
              <a:rPr lang="en-GB" sz="1400" dirty="0" smtClean="0">
                <a:solidFill>
                  <a:srgbClr val="FF0000"/>
                </a:solidFill>
              </a:rPr>
              <a:t>_</a:t>
            </a:r>
            <a:endParaRPr lang="en-GB" sz="1400" dirty="0">
              <a:solidFill>
                <a:srgbClr val="FF0000"/>
              </a:solidFill>
            </a:endParaRPr>
          </a:p>
          <a:p>
            <a:r>
              <a:rPr lang="en-GB" sz="1400" dirty="0" smtClean="0">
                <a:solidFill>
                  <a:srgbClr val="FF0000"/>
                </a:solidFill>
              </a:rPr>
              <a:t>______________________________________________________________</a:t>
            </a:r>
            <a:r>
              <a:rPr lang="en-GB" sz="1400" dirty="0">
                <a:solidFill>
                  <a:srgbClr val="FF0000"/>
                </a:solidFill>
              </a:rPr>
              <a:t>___________________</a:t>
            </a:r>
            <a:r>
              <a:rPr lang="en-GB" sz="1400" dirty="0" smtClean="0">
                <a:solidFill>
                  <a:srgbClr val="FF0000"/>
                </a:solidFill>
              </a:rPr>
              <a:t>_ </a:t>
            </a:r>
            <a:r>
              <a:rPr lang="en-GB" sz="1400" b="1" dirty="0" smtClean="0">
                <a:solidFill>
                  <a:srgbClr val="FF0000"/>
                </a:solidFill>
              </a:rPr>
              <a:t>[</a:t>
            </a:r>
            <a:r>
              <a:rPr lang="en-GB" sz="1400" b="1" dirty="0">
                <a:solidFill>
                  <a:srgbClr val="FF0000"/>
                </a:solidFill>
              </a:rPr>
              <a:t>2]</a:t>
            </a:r>
            <a:endParaRPr lang="en-GB" sz="1400" dirty="0">
              <a:solidFill>
                <a:srgbClr val="FF0000"/>
              </a:solidFill>
            </a:endParaRPr>
          </a:p>
          <a:p>
            <a:r>
              <a:rPr lang="en-GB" sz="1400" b="1" dirty="0">
                <a:solidFill>
                  <a:srgbClr val="FF0000"/>
                </a:solidFill>
              </a:rPr>
              <a:t> </a:t>
            </a:r>
            <a:endParaRPr lang="en-GB" sz="1400" dirty="0">
              <a:solidFill>
                <a:srgbClr val="FF0000"/>
              </a:solidFill>
            </a:endParaRPr>
          </a:p>
          <a:p>
            <a:pPr marL="457200" lvl="0" indent="-457200">
              <a:buFont typeface="+mj-lt"/>
              <a:buAutoNum type="arabicPeriod" startAt="25"/>
            </a:pPr>
            <a:r>
              <a:rPr lang="en-GB" sz="1400" dirty="0">
                <a:solidFill>
                  <a:srgbClr val="FF0000"/>
                </a:solidFill>
              </a:rPr>
              <a:t>The actions of one functional area in a business are likely to impact on other functional areas in the same business. </a:t>
            </a:r>
            <a:r>
              <a:rPr lang="en-GB" sz="1400" dirty="0">
                <a:solidFill>
                  <a:srgbClr val="FF0000"/>
                </a:solidFill>
              </a:rPr>
              <a:t/>
            </a:r>
            <a:br>
              <a:rPr lang="en-GB" sz="1400" dirty="0">
                <a:solidFill>
                  <a:srgbClr val="FF0000"/>
                </a:solidFill>
              </a:rPr>
            </a:br>
            <a:r>
              <a:rPr lang="en-GB" sz="1400" dirty="0" smtClean="0">
                <a:solidFill>
                  <a:srgbClr val="FF0000"/>
                </a:solidFill>
              </a:rPr>
              <a:t>Explain </a:t>
            </a:r>
            <a:r>
              <a:rPr lang="en-GB" sz="1400" dirty="0">
                <a:solidFill>
                  <a:srgbClr val="FF0000"/>
                </a:solidFill>
              </a:rPr>
              <a:t>how the action of </a:t>
            </a:r>
            <a:r>
              <a:rPr lang="en-GB" sz="1400" b="1" dirty="0">
                <a:solidFill>
                  <a:srgbClr val="FF0000"/>
                </a:solidFill>
              </a:rPr>
              <a:t>one </a:t>
            </a:r>
            <a:r>
              <a:rPr lang="en-GB" sz="1400" dirty="0">
                <a:solidFill>
                  <a:srgbClr val="FF0000"/>
                </a:solidFill>
              </a:rPr>
              <a:t>functional area has impacted on another functional area in a business that you have researched. </a:t>
            </a:r>
          </a:p>
          <a:p>
            <a:r>
              <a:rPr lang="en-GB" sz="1400" dirty="0">
                <a:solidFill>
                  <a:srgbClr val="FF0000"/>
                </a:solidFill>
              </a:rPr>
              <a:t>Name of business </a:t>
            </a:r>
            <a:r>
              <a:rPr lang="en-GB" sz="1400" dirty="0" smtClean="0">
                <a:solidFill>
                  <a:srgbClr val="FF0000"/>
                </a:solidFill>
              </a:rPr>
              <a:t>_________________________________________________</a:t>
            </a:r>
            <a:r>
              <a:rPr lang="en-GB" sz="1400" dirty="0">
                <a:solidFill>
                  <a:srgbClr val="FF0000"/>
                </a:solidFill>
              </a:rPr>
              <a:t>___________________</a:t>
            </a:r>
            <a:r>
              <a:rPr lang="en-GB" sz="1400" dirty="0" smtClean="0">
                <a:solidFill>
                  <a:srgbClr val="FF0000"/>
                </a:solidFill>
              </a:rPr>
              <a:t>__ </a:t>
            </a:r>
            <a:endParaRPr lang="en-GB" sz="1400" dirty="0">
              <a:solidFill>
                <a:srgbClr val="FF0000"/>
              </a:solidFill>
            </a:endParaRPr>
          </a:p>
          <a:p>
            <a:r>
              <a:rPr lang="en-GB" sz="1400" dirty="0">
                <a:solidFill>
                  <a:srgbClr val="FF0000"/>
                </a:solidFill>
              </a:rPr>
              <a:t>Activity of business </a:t>
            </a:r>
            <a:r>
              <a:rPr lang="en-GB" sz="1400" dirty="0" smtClean="0">
                <a:solidFill>
                  <a:srgbClr val="FF0000"/>
                </a:solidFill>
              </a:rPr>
              <a:t>_________________________________________________</a:t>
            </a:r>
            <a:r>
              <a:rPr lang="en-GB" sz="1400" dirty="0">
                <a:solidFill>
                  <a:srgbClr val="FF0000"/>
                </a:solidFill>
              </a:rPr>
              <a:t>___________________</a:t>
            </a:r>
            <a:r>
              <a:rPr lang="en-GB" sz="1400" dirty="0" smtClean="0">
                <a:solidFill>
                  <a:srgbClr val="FF0000"/>
                </a:solidFill>
              </a:rPr>
              <a:t>_ </a:t>
            </a:r>
            <a:endParaRPr lang="en-GB" sz="1400" dirty="0">
              <a:solidFill>
                <a:srgbClr val="FF0000"/>
              </a:solidFill>
            </a:endParaRPr>
          </a:p>
          <a:p>
            <a:r>
              <a:rPr lang="en-GB" sz="14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GB" sz="1400" b="1" dirty="0" smtClean="0">
                <a:solidFill>
                  <a:srgbClr val="FF0000"/>
                </a:solidFill>
              </a:rPr>
              <a:t>_____ [</a:t>
            </a:r>
            <a:r>
              <a:rPr lang="en-GB" sz="1400" b="1" dirty="0">
                <a:solidFill>
                  <a:srgbClr val="FF0000"/>
                </a:solidFill>
              </a:rPr>
              <a:t>4] </a:t>
            </a:r>
            <a:endParaRPr lang="en-GB" sz="1400" dirty="0">
              <a:solidFill>
                <a:srgbClr val="FF0000"/>
              </a:solidFill>
            </a:endParaRPr>
          </a:p>
        </p:txBody>
      </p:sp>
    </p:spTree>
    <p:extLst>
      <p:ext uri="{BB962C8B-B14F-4D97-AF65-F5344CB8AC3E}">
        <p14:creationId xmlns:p14="http://schemas.microsoft.com/office/powerpoint/2010/main" val="324991540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7845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50" dirty="0" smtClean="0"/>
              <a:t>Organisational structures exist within companies because someone has to answer to someone else. Someone has to be in charge, make the decisions, delegate tasks. Throughout the history of business and society it has been this way. To </a:t>
            </a:r>
            <a:r>
              <a:rPr lang="en-US" sz="1550" dirty="0" err="1" smtClean="0"/>
              <a:t>categorise</a:t>
            </a:r>
            <a:r>
              <a:rPr lang="en-US" sz="1550" dirty="0" smtClean="0"/>
              <a:t> these we will look at the following:</a:t>
            </a:r>
          </a:p>
          <a:p>
            <a:pPr marL="342900" indent="-342900">
              <a:buClr>
                <a:srgbClr val="00B050"/>
              </a:buClr>
              <a:buFont typeface="Wingdings 3" panose="05040102010807070707" pitchFamily="18" charset="2"/>
              <a:buChar char=""/>
            </a:pPr>
            <a:r>
              <a:rPr lang="en-US" sz="1550" b="1" dirty="0" smtClean="0"/>
              <a:t>Flat structures </a:t>
            </a:r>
            <a:r>
              <a:rPr lang="en-US" sz="1550" dirty="0" smtClean="0"/>
              <a:t>– when an organisational structure is wide, has very few layers and usually a lot of staff managed each time by a few. </a:t>
            </a:r>
          </a:p>
          <a:p>
            <a:pPr marL="342900" indent="-342900">
              <a:buClr>
                <a:srgbClr val="00B050"/>
              </a:buClr>
              <a:buFont typeface="Wingdings 3" panose="05040102010807070707" pitchFamily="18" charset="2"/>
              <a:buChar char=""/>
            </a:pPr>
            <a:r>
              <a:rPr lang="en-US" sz="1550" b="1" dirty="0"/>
              <a:t>H</a:t>
            </a:r>
            <a:r>
              <a:rPr lang="en-US" sz="1550" b="1" dirty="0" smtClean="0"/>
              <a:t>ierarchical/tall structures </a:t>
            </a:r>
            <a:r>
              <a:rPr lang="en-US" sz="1550" dirty="0" smtClean="0"/>
              <a:t>– When a company has lots of layers, or lots of departments, and managed by a Head of Department. </a:t>
            </a:r>
          </a:p>
          <a:p>
            <a:pPr marL="342900" indent="-342900">
              <a:buClr>
                <a:srgbClr val="00B050"/>
              </a:buClr>
              <a:buFont typeface="Wingdings 3" panose="05040102010807070707" pitchFamily="18" charset="2"/>
              <a:buChar char=""/>
            </a:pPr>
            <a:r>
              <a:rPr lang="en-US" sz="1550" b="1" dirty="0" err="1"/>
              <a:t>C</a:t>
            </a:r>
            <a:r>
              <a:rPr lang="en-US" sz="1550" b="1" dirty="0" err="1" smtClean="0"/>
              <a:t>entralised</a:t>
            </a:r>
            <a:r>
              <a:rPr lang="en-US" sz="1550" dirty="0" smtClean="0"/>
              <a:t> – when the focus of the company </a:t>
            </a:r>
            <a:r>
              <a:rPr lang="en-US" sz="1550" dirty="0" err="1" smtClean="0"/>
              <a:t>organises</a:t>
            </a:r>
            <a:r>
              <a:rPr lang="en-US" sz="1550" dirty="0" smtClean="0"/>
              <a:t> around one main area and, either departmentally or geographically.</a:t>
            </a:r>
          </a:p>
          <a:p>
            <a:pPr marL="342900" indent="-342900">
              <a:buClr>
                <a:srgbClr val="00B050"/>
              </a:buClr>
              <a:buFont typeface="Wingdings 3" panose="05040102010807070707" pitchFamily="18" charset="2"/>
              <a:buChar char=""/>
            </a:pPr>
            <a:r>
              <a:rPr lang="en-US" sz="1550" b="1" dirty="0" err="1" smtClean="0"/>
              <a:t>Decentralised</a:t>
            </a:r>
            <a:r>
              <a:rPr lang="en-US" sz="1550" dirty="0" smtClean="0"/>
              <a:t> – when a company is spread out, or the divisions within a company are not as linked so the structure spreads I either direction.</a:t>
            </a:r>
          </a:p>
          <a:p>
            <a:pPr marL="342900" indent="-342900">
              <a:buClr>
                <a:srgbClr val="00B050"/>
              </a:buClr>
              <a:buFont typeface="Wingdings 3" panose="05040102010807070707" pitchFamily="18" charset="2"/>
              <a:buChar char=""/>
            </a:pPr>
            <a:r>
              <a:rPr lang="en-US" sz="1550" b="1" dirty="0"/>
              <a:t>M</a:t>
            </a:r>
            <a:r>
              <a:rPr lang="en-US" sz="1550" b="1" dirty="0" smtClean="0"/>
              <a:t>atrix</a:t>
            </a:r>
            <a:r>
              <a:rPr lang="en-US" sz="1550" dirty="0" smtClean="0"/>
              <a:t> – when a structure is complex, departments contain members from other departments, teams are formed and the structure is fluid.</a:t>
            </a:r>
            <a:endParaRPr lang="en-US" sz="1550" dirty="0"/>
          </a:p>
          <a:p>
            <a:pPr marL="342900" indent="-342900">
              <a:buClr>
                <a:srgbClr val="00B050"/>
              </a:buClr>
              <a:buFont typeface="Wingdings 3" panose="05040102010807070707" pitchFamily="18" charset="2"/>
              <a:buChar char=""/>
            </a:pPr>
            <a:r>
              <a:rPr lang="en-US" sz="1550" dirty="0" smtClean="0"/>
              <a:t>We will also look at how structures can be formed based on Organisation:</a:t>
            </a:r>
          </a:p>
          <a:p>
            <a:pPr marL="692150" lvl="1" indent="-284163">
              <a:buClr>
                <a:srgbClr val="00B050"/>
              </a:buClr>
              <a:buFont typeface="Arial" panose="020B0604020202020204" pitchFamily="34" charset="0"/>
              <a:buChar char="•"/>
              <a:tabLst>
                <a:tab pos="630238" algn="l"/>
              </a:tabLst>
            </a:pPr>
            <a:r>
              <a:rPr lang="en-US" sz="1550" dirty="0" smtClean="0"/>
              <a:t>Function – when the purpose is central and the structure works around that purpose</a:t>
            </a:r>
          </a:p>
          <a:p>
            <a:pPr marL="692150" lvl="1" indent="-284163">
              <a:buClr>
                <a:srgbClr val="00B050"/>
              </a:buClr>
              <a:buFont typeface="Arial" panose="020B0604020202020204" pitchFamily="34" charset="0"/>
              <a:buChar char="•"/>
              <a:tabLst>
                <a:tab pos="630238" algn="l"/>
              </a:tabLst>
            </a:pPr>
            <a:r>
              <a:rPr lang="en-US" sz="1550" dirty="0" smtClean="0"/>
              <a:t>Product/service – when the company is focused on one product and several departments are not necessary while that primary product is the focus like R&amp;D</a:t>
            </a:r>
          </a:p>
          <a:p>
            <a:pPr marL="692150" lvl="1" indent="-284163">
              <a:buClr>
                <a:srgbClr val="00B050"/>
              </a:buClr>
              <a:buFont typeface="Arial" panose="020B0604020202020204" pitchFamily="34" charset="0"/>
              <a:buChar char="•"/>
              <a:tabLst>
                <a:tab pos="630238" algn="l"/>
              </a:tabLst>
            </a:pPr>
            <a:r>
              <a:rPr lang="en-US" sz="1550" dirty="0"/>
              <a:t>G</a:t>
            </a:r>
            <a:r>
              <a:rPr lang="en-US" sz="1550" dirty="0" smtClean="0"/>
              <a:t>eographic location</a:t>
            </a:r>
            <a:r>
              <a:rPr lang="en-US" sz="1550" dirty="0"/>
              <a:t> </a:t>
            </a:r>
            <a:r>
              <a:rPr lang="en-US" sz="1550" dirty="0" smtClean="0"/>
              <a:t>– when a company is in multiple branches or countries, then the structure has added layers to compensate</a:t>
            </a:r>
            <a:endParaRPr lang="en-US" sz="1550" dirty="0"/>
          </a:p>
        </p:txBody>
      </p:sp>
      <p:sp>
        <p:nvSpPr>
          <p:cNvPr id="8" name="Title 2"/>
          <p:cNvSpPr>
            <a:spLocks noGrp="1"/>
          </p:cNvSpPr>
          <p:nvPr>
            <p:ph type="title"/>
          </p:nvPr>
        </p:nvSpPr>
        <p:spPr>
          <a:xfrm>
            <a:off x="70266" y="72008"/>
            <a:ext cx="8859452" cy="548680"/>
          </a:xfrm>
        </p:spPr>
        <p:txBody>
          <a:bodyPr>
            <a:noAutofit/>
          </a:bodyPr>
          <a:lstStyle/>
          <a:p>
            <a:r>
              <a:rPr lang="en-US" sz="4000" dirty="0"/>
              <a:t>3.1 </a:t>
            </a:r>
            <a:r>
              <a:rPr lang="en-US" sz="4000" dirty="0" smtClean="0"/>
              <a:t>- Different Organisational Structures</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1550172511"/>
              </p:ext>
            </p:extLst>
          </p:nvPr>
        </p:nvGraphicFramePr>
        <p:xfrm>
          <a:off x="7236296" y="1103540"/>
          <a:ext cx="1584176" cy="54938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2006">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31806">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a:t>
                      </a:r>
                      <a:r>
                        <a:rPr lang="en-GB" sz="1300" baseline="0" dirty="0" smtClean="0">
                          <a:solidFill>
                            <a:srgbClr val="FF0000"/>
                          </a:solidFill>
                          <a:effectLst/>
                          <a:latin typeface="Arial" pitchFamily="34" charset="0"/>
                          <a:ea typeface="Times New Roman"/>
                          <a:cs typeface="Arial" pitchFamily="34" charset="0"/>
                        </a:rPr>
                        <a:t>How many line managers does it take to change a lightbulb</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happens if you do not get on with your boss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Span of Control</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Why work in a job with no promotional prospects</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the difference between high and wide structures</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How your school management is structured</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132937"/>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03497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50" y="1124744"/>
            <a:ext cx="8496622" cy="5062924"/>
          </a:xfrm>
          <a:prstGeom prst="rect">
            <a:avLst/>
          </a:prstGeom>
        </p:spPr>
        <p:txBody>
          <a:bodyPr wrap="square">
            <a:spAutoFit/>
          </a:bodyPr>
          <a:lstStyle/>
          <a:p>
            <a:pPr>
              <a:buClr>
                <a:srgbClr val="00B050"/>
              </a:buClr>
            </a:pPr>
            <a:r>
              <a:rPr lang="en-US" sz="1700" b="1" dirty="0" smtClean="0">
                <a:latin typeface="Calibri" panose="020F0502020204030204" pitchFamily="34" charset="0"/>
              </a:rPr>
              <a:t>Organisational Structure </a:t>
            </a:r>
            <a:r>
              <a:rPr lang="en-US" sz="1700" dirty="0" smtClean="0">
                <a:latin typeface="Calibri" panose="020F0502020204030204" pitchFamily="34" charset="0"/>
              </a:rPr>
              <a:t>– The levels of management and division of responsibilities within an organisation.</a:t>
            </a:r>
          </a:p>
          <a:p>
            <a:pPr>
              <a:buClr>
                <a:srgbClr val="00B050"/>
              </a:buClr>
            </a:pPr>
            <a:r>
              <a:rPr lang="en-US" sz="1700" b="1" dirty="0" smtClean="0">
                <a:latin typeface="Calibri" panose="020F0502020204030204" pitchFamily="34" charset="0"/>
              </a:rPr>
              <a:t>Chain of Command</a:t>
            </a:r>
            <a:r>
              <a:rPr lang="en-US" sz="1700" dirty="0" smtClean="0">
                <a:latin typeface="Calibri" panose="020F0502020204030204" pitchFamily="34" charset="0"/>
              </a:rPr>
              <a:t> – The structure in an organisation which allows instructions to be passed down from senior management to lower levels of management.</a:t>
            </a:r>
          </a:p>
          <a:p>
            <a:pPr>
              <a:buClr>
                <a:srgbClr val="00B050"/>
              </a:buClr>
            </a:pPr>
            <a:r>
              <a:rPr lang="en-US" sz="1700" b="1" dirty="0" smtClean="0">
                <a:latin typeface="Calibri" panose="020F0502020204030204" pitchFamily="34" charset="0"/>
              </a:rPr>
              <a:t>Line Managers</a:t>
            </a:r>
            <a:r>
              <a:rPr lang="en-US" sz="1700" dirty="0">
                <a:latin typeface="Calibri" panose="020F0502020204030204" pitchFamily="34" charset="0"/>
              </a:rPr>
              <a:t> </a:t>
            </a:r>
            <a:r>
              <a:rPr lang="en-US" sz="1700" dirty="0" smtClean="0">
                <a:latin typeface="Calibri" panose="020F0502020204030204" pitchFamily="34" charset="0"/>
              </a:rPr>
              <a:t>– They have direct responsibility over people below them in the hierarchy of a business.</a:t>
            </a:r>
          </a:p>
          <a:p>
            <a:pPr>
              <a:buClr>
                <a:srgbClr val="00B050"/>
              </a:buClr>
            </a:pPr>
            <a:r>
              <a:rPr lang="en-US" sz="1700" b="1" dirty="0" smtClean="0">
                <a:latin typeface="Calibri" panose="020F0502020204030204" pitchFamily="34" charset="0"/>
              </a:rPr>
              <a:t>Staff Managers - </a:t>
            </a:r>
            <a:r>
              <a:rPr lang="en-US" sz="1700" dirty="0" smtClean="0">
                <a:latin typeface="Calibri" panose="020F0502020204030204" pitchFamily="34" charset="0"/>
              </a:rPr>
              <a:t> Specialists who provide support, information and assistance to line managers.</a:t>
            </a:r>
          </a:p>
          <a:p>
            <a:pPr>
              <a:buClr>
                <a:srgbClr val="00B050"/>
              </a:buClr>
            </a:pPr>
            <a:r>
              <a:rPr lang="en-US" sz="1700" b="1" dirty="0" smtClean="0">
                <a:latin typeface="Calibri" panose="020F0502020204030204" pitchFamily="34" charset="0"/>
              </a:rPr>
              <a:t>Delegation – </a:t>
            </a:r>
            <a:r>
              <a:rPr lang="en-US" sz="1700" dirty="0" smtClean="0">
                <a:latin typeface="Calibri" panose="020F0502020204030204" pitchFamily="34" charset="0"/>
              </a:rPr>
              <a:t>Giving a subordinate the authority to perform particular tasks.</a:t>
            </a:r>
          </a:p>
          <a:p>
            <a:pPr>
              <a:buClr>
                <a:srgbClr val="00B050"/>
              </a:buClr>
            </a:pPr>
            <a:r>
              <a:rPr lang="en-US" sz="1700" b="1" dirty="0" smtClean="0">
                <a:latin typeface="Calibri" panose="020F0502020204030204" pitchFamily="34" charset="0"/>
              </a:rPr>
              <a:t>Leadership Styles – </a:t>
            </a:r>
            <a:r>
              <a:rPr lang="en-US" sz="1700" dirty="0" smtClean="0">
                <a:latin typeface="Calibri" panose="020F0502020204030204" pitchFamily="34" charset="0"/>
              </a:rPr>
              <a:t>The different approaches to dealing with people when in a position of authority – autocratic, </a:t>
            </a:r>
            <a:r>
              <a:rPr lang="en-US" sz="1700" i="1" dirty="0" smtClean="0">
                <a:latin typeface="Calibri" panose="020F0502020204030204" pitchFamily="34" charset="0"/>
              </a:rPr>
              <a:t>laissez-faire</a:t>
            </a:r>
            <a:r>
              <a:rPr lang="en-US" sz="1700" dirty="0" smtClean="0">
                <a:latin typeface="Calibri" panose="020F0502020204030204" pitchFamily="34" charset="0"/>
              </a:rPr>
              <a:t> or democratic.</a:t>
            </a:r>
          </a:p>
          <a:p>
            <a:pPr>
              <a:buClr>
                <a:srgbClr val="00B050"/>
              </a:buClr>
            </a:pPr>
            <a:r>
              <a:rPr lang="en-US" sz="1700" b="1" dirty="0" smtClean="0">
                <a:latin typeface="Calibri" panose="020F0502020204030204" pitchFamily="34" charset="0"/>
              </a:rPr>
              <a:t>Autocratic Leadership - </a:t>
            </a:r>
            <a:r>
              <a:rPr lang="en-US" sz="1700" dirty="0" smtClean="0">
                <a:latin typeface="Calibri" panose="020F0502020204030204" pitchFamily="34" charset="0"/>
              </a:rPr>
              <a:t> Where the </a:t>
            </a:r>
            <a:r>
              <a:rPr lang="en-US" sz="1700" i="1" dirty="0" smtClean="0">
                <a:latin typeface="Calibri" panose="020F0502020204030204" pitchFamily="34" charset="0"/>
              </a:rPr>
              <a:t>manager</a:t>
            </a:r>
            <a:r>
              <a:rPr lang="en-US" sz="1700" dirty="0" smtClean="0">
                <a:latin typeface="Calibri" panose="020F0502020204030204" pitchFamily="34" charset="0"/>
              </a:rPr>
              <a:t> expects to be in charge of the business and to have their orders followed.</a:t>
            </a:r>
          </a:p>
          <a:p>
            <a:pPr>
              <a:buClr>
                <a:srgbClr val="00B050"/>
              </a:buClr>
            </a:pPr>
            <a:r>
              <a:rPr lang="en-US" sz="1700" b="1" dirty="0" smtClean="0">
                <a:latin typeface="Calibri" panose="020F0502020204030204" pitchFamily="34" charset="0"/>
              </a:rPr>
              <a:t>Democratic Leadership - </a:t>
            </a:r>
            <a:r>
              <a:rPr lang="en-US" sz="1700" dirty="0" smtClean="0">
                <a:latin typeface="Calibri" panose="020F0502020204030204" pitchFamily="34" charset="0"/>
              </a:rPr>
              <a:t> Gets employees involved in the decision-making process.</a:t>
            </a:r>
          </a:p>
          <a:p>
            <a:pPr>
              <a:buClr>
                <a:srgbClr val="00B050"/>
              </a:buClr>
            </a:pPr>
            <a:r>
              <a:rPr lang="en-US" sz="1700" b="1" i="1" dirty="0" smtClean="0">
                <a:latin typeface="Calibri" panose="020F0502020204030204" pitchFamily="34" charset="0"/>
              </a:rPr>
              <a:t>Laissez-faire</a:t>
            </a:r>
            <a:r>
              <a:rPr lang="en-US" sz="1700" b="1" dirty="0" smtClean="0">
                <a:latin typeface="Calibri" panose="020F0502020204030204" pitchFamily="34" charset="0"/>
              </a:rPr>
              <a:t> – </a:t>
            </a:r>
            <a:r>
              <a:rPr lang="en-US" sz="1700" dirty="0" smtClean="0">
                <a:latin typeface="Calibri" panose="020F0502020204030204" pitchFamily="34" charset="0"/>
              </a:rPr>
              <a:t>Makes the broad objectives of the business known to employees, but then they are left to make their own decisions and organize their own work.</a:t>
            </a:r>
          </a:p>
          <a:p>
            <a:pPr>
              <a:buClr>
                <a:srgbClr val="00B050"/>
              </a:buClr>
            </a:pPr>
            <a:r>
              <a:rPr lang="en-US" sz="1700" b="1" dirty="0" smtClean="0">
                <a:latin typeface="Calibri" panose="020F0502020204030204" pitchFamily="34" charset="0"/>
              </a:rPr>
              <a:t>Trade Union </a:t>
            </a:r>
            <a:r>
              <a:rPr lang="en-US" sz="1700" b="1" i="1" dirty="0" smtClean="0">
                <a:latin typeface="Calibri" panose="020F0502020204030204" pitchFamily="34" charset="0"/>
              </a:rPr>
              <a:t>– </a:t>
            </a:r>
            <a:r>
              <a:rPr lang="en-US" sz="1700" dirty="0" smtClean="0">
                <a:latin typeface="Calibri" panose="020F0502020204030204" pitchFamily="34" charset="0"/>
              </a:rPr>
              <a:t>A group of workers who have joined together to ensure their interests are protected.</a:t>
            </a:r>
          </a:p>
          <a:p>
            <a:pPr>
              <a:buClr>
                <a:srgbClr val="00B050"/>
              </a:buClr>
            </a:pPr>
            <a:r>
              <a:rPr lang="en-US" sz="1700" b="1" dirty="0" smtClean="0">
                <a:latin typeface="Calibri" panose="020F0502020204030204" pitchFamily="34" charset="0"/>
              </a:rPr>
              <a:t>Closed Shop</a:t>
            </a:r>
            <a:r>
              <a:rPr lang="en-US" sz="1700" b="1" i="1" dirty="0" smtClean="0">
                <a:latin typeface="Calibri" panose="020F0502020204030204" pitchFamily="34" charset="0"/>
              </a:rPr>
              <a:t> – </a:t>
            </a:r>
            <a:r>
              <a:rPr lang="en-US" sz="1700" dirty="0" smtClean="0">
                <a:latin typeface="Calibri" panose="020F0502020204030204" pitchFamily="34" charset="0"/>
              </a:rPr>
              <a:t>All employees must be a member of the same trade union.</a:t>
            </a:r>
          </a:p>
        </p:txBody>
      </p:sp>
      <p:sp>
        <p:nvSpPr>
          <p:cNvPr id="5" name="Title 2"/>
          <p:cNvSpPr txBox="1">
            <a:spLocks/>
          </p:cNvSpPr>
          <p:nvPr/>
        </p:nvSpPr>
        <p:spPr>
          <a:xfrm>
            <a:off x="35496" y="44624"/>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3200" dirty="0" smtClean="0"/>
              <a:t>3.1 - Different Organisational Structures - Glossary</a:t>
            </a:r>
            <a:endParaRPr lang="en-GB" sz="3200" dirty="0"/>
          </a:p>
        </p:txBody>
      </p:sp>
    </p:spTree>
    <p:extLst>
      <p:ext uri="{BB962C8B-B14F-4D97-AF65-F5344CB8AC3E}">
        <p14:creationId xmlns:p14="http://schemas.microsoft.com/office/powerpoint/2010/main" val="38927101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nvPr>
        </p:nvGraphicFramePr>
        <p:xfrm>
          <a:off x="6948264" y="1161875"/>
          <a:ext cx="1835893" cy="5416497"/>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How many levels are there between the Principal and the Cleaners</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Where on the organisation ladder are your parents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Does higher on the ladder always mean more pay</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What happens when people move down the ladder</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Is the job easier or more rewarding  higher up</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How high do you aspire to be on the ladder</a:t>
                      </a:r>
                      <a:endParaRPr lang="en-GB" sz="145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55809"/>
            <a:ext cx="6581403" cy="532453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b="1" dirty="0" smtClean="0">
                <a:latin typeface="Calibri" panose="020F0502020204030204" pitchFamily="34" charset="0"/>
              </a:rPr>
              <a:t>Organisational Structure</a:t>
            </a:r>
            <a:r>
              <a:rPr lang="en-US" sz="1700" dirty="0" smtClean="0">
                <a:latin typeface="Calibri" panose="020F0502020204030204" pitchFamily="34" charset="0"/>
              </a:rPr>
              <a:t> refers to the level of management and division of responsibilities within a company. This structure is often presented in the form of a chart.</a:t>
            </a:r>
          </a:p>
          <a:p>
            <a:pPr>
              <a:buClr>
                <a:srgbClr val="00B050"/>
              </a:buClr>
            </a:pPr>
            <a:r>
              <a:rPr lang="en-US" sz="1700" b="1" dirty="0" smtClean="0">
                <a:solidFill>
                  <a:srgbClr val="0070C0"/>
                </a:solidFill>
                <a:latin typeface="Calibri" panose="020F0502020204030204" pitchFamily="34" charset="0"/>
              </a:rPr>
              <a:t>Case Study Example</a:t>
            </a:r>
            <a:endParaRPr lang="en-US" sz="1700" dirty="0" smtClean="0">
              <a:solidFill>
                <a:srgbClr val="0070C0"/>
              </a:solidFill>
              <a:latin typeface="Calibri" panose="020F0502020204030204" pitchFamily="34" charset="0"/>
            </a:endParaRPr>
          </a:p>
          <a:p>
            <a:pPr marL="342900" indent="-342900">
              <a:buClr>
                <a:srgbClr val="00B050"/>
              </a:buClr>
              <a:buFont typeface="Wingdings 3" panose="05040102010807070707" pitchFamily="18" charset="2"/>
              <a:buChar char=""/>
            </a:pPr>
            <a:r>
              <a:rPr lang="en-US" sz="1700" dirty="0" smtClean="0">
                <a:solidFill>
                  <a:srgbClr val="0070C0"/>
                </a:solidFill>
                <a:latin typeface="Calibri" panose="020F0502020204030204" pitchFamily="34" charset="0"/>
              </a:rPr>
              <a:t>Rehab Food Stores is owned and managed by Ahmed Rehab. It is a sole trader business. Ahmed has no employees and works a long day, 12 hours usually. As he works alone in the business he has to do all the jobs which are involved in running a busy convenience store. Here is a list of just 6 of his tasks:</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Ordering new stock</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Serving customers</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Going to the bank to pay in cash – he does this on Thursday afternoons when the shop is closed.</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Arranging shelf displays</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Keeping all the paperwork up t date, such as making sure suppliers are paid on time</a:t>
            </a:r>
          </a:p>
          <a:p>
            <a:pPr marL="568325" indent="-280988">
              <a:buClr>
                <a:srgbClr val="00B050"/>
              </a:buClr>
              <a:buFont typeface="Arial" panose="020B0604020202020204" pitchFamily="34" charset="0"/>
              <a:buChar char="•"/>
            </a:pPr>
            <a:r>
              <a:rPr lang="en-US" sz="1700" dirty="0" smtClean="0">
                <a:solidFill>
                  <a:srgbClr val="0070C0"/>
                </a:solidFill>
                <a:latin typeface="Calibri" panose="020F0502020204030204" pitchFamily="34" charset="0"/>
              </a:rPr>
              <a:t>Contacting the local newspaper to arrange an advert for the shop.</a:t>
            </a:r>
          </a:p>
          <a:p>
            <a:pPr>
              <a:buClr>
                <a:srgbClr val="00B050"/>
              </a:buClr>
            </a:pPr>
            <a:r>
              <a:rPr lang="en-US" sz="1700" b="1" dirty="0" smtClean="0">
                <a:solidFill>
                  <a:srgbClr val="FF0000"/>
                </a:solidFill>
                <a:latin typeface="Calibri" panose="020F0502020204030204" pitchFamily="34" charset="0"/>
              </a:rPr>
              <a:t>Activity 7.1</a:t>
            </a:r>
          </a:p>
          <a:p>
            <a:pPr marL="342900" indent="-342900">
              <a:buClr>
                <a:srgbClr val="00B050"/>
              </a:buClr>
              <a:buFont typeface="Wingdings 3" panose="05040102010807070707" pitchFamily="18" charset="2"/>
              <a:buChar char=""/>
            </a:pPr>
            <a:r>
              <a:rPr lang="en-US" sz="1700" dirty="0" smtClean="0">
                <a:solidFill>
                  <a:srgbClr val="FF0000"/>
                </a:solidFill>
                <a:latin typeface="Calibri" panose="020F0502020204030204" pitchFamily="34" charset="0"/>
              </a:rPr>
              <a:t>Read the case study above and list </a:t>
            </a:r>
            <a:r>
              <a:rPr lang="en-US" sz="1700" b="1" dirty="0" smtClean="0">
                <a:solidFill>
                  <a:srgbClr val="FF0000"/>
                </a:solidFill>
                <a:latin typeface="Calibri" panose="020F0502020204030204" pitchFamily="34" charset="0"/>
              </a:rPr>
              <a:t>three</a:t>
            </a:r>
            <a:r>
              <a:rPr lang="en-US" sz="1700" dirty="0" smtClean="0">
                <a:solidFill>
                  <a:srgbClr val="FF0000"/>
                </a:solidFill>
                <a:latin typeface="Calibri" panose="020F0502020204030204" pitchFamily="34" charset="0"/>
              </a:rPr>
              <a:t> other tasks that you think Ahmed has to do in order to run the </a:t>
            </a:r>
            <a:r>
              <a:rPr lang="en-US" sz="1700" dirty="0">
                <a:solidFill>
                  <a:srgbClr val="FF0000"/>
                </a:solidFill>
                <a:latin typeface="Calibri" panose="020F0502020204030204" pitchFamily="34" charset="0"/>
              </a:rPr>
              <a:t>Rehab Food </a:t>
            </a:r>
            <a:r>
              <a:rPr lang="en-US" sz="1700" dirty="0" smtClean="0">
                <a:solidFill>
                  <a:srgbClr val="FF0000"/>
                </a:solidFill>
                <a:latin typeface="Calibri" panose="020F0502020204030204" pitchFamily="34" charset="0"/>
              </a:rPr>
              <a:t>Stores efficiently.</a:t>
            </a:r>
          </a:p>
        </p:txBody>
      </p:sp>
      <p:sp>
        <p:nvSpPr>
          <p:cNvPr id="9" name="Title 2"/>
          <p:cNvSpPr>
            <a:spLocks noGrp="1"/>
          </p:cNvSpPr>
          <p:nvPr>
            <p:ph type="title"/>
          </p:nvPr>
        </p:nvSpPr>
        <p:spPr>
          <a:xfrm>
            <a:off x="70266" y="72008"/>
            <a:ext cx="8859452" cy="548680"/>
          </a:xfrm>
        </p:spPr>
        <p:txBody>
          <a:bodyPr>
            <a:noAutofit/>
          </a:bodyPr>
          <a:lstStyle/>
          <a:p>
            <a:r>
              <a:rPr lang="en-US" sz="4000" dirty="0"/>
              <a:t>3.1 </a:t>
            </a:r>
            <a:r>
              <a:rPr lang="en-US" sz="4000" dirty="0" smtClean="0"/>
              <a:t>- Different Organisational Structures</a:t>
            </a:r>
            <a:endParaRPr lang="en-GB" sz="4000" dirty="0"/>
          </a:p>
        </p:txBody>
      </p:sp>
    </p:spTree>
    <p:extLst>
      <p:ext uri="{BB962C8B-B14F-4D97-AF65-F5344CB8AC3E}">
        <p14:creationId xmlns:p14="http://schemas.microsoft.com/office/powerpoint/2010/main" val="478658470"/>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22214" cy="598050"/>
          </a:xfrm>
        </p:spPr>
        <p:txBody>
          <a:bodyPr>
            <a:noAutofit/>
          </a:bodyPr>
          <a:lstStyle/>
          <a:p>
            <a:r>
              <a:rPr lang="en-GB" sz="2300" dirty="0" smtClean="0"/>
              <a:t>3.1 </a:t>
            </a:r>
            <a:r>
              <a:rPr lang="en-GB" sz="2300" dirty="0" smtClean="0"/>
              <a:t>– Why does organisational structure change as a business expands?</a:t>
            </a:r>
            <a:endParaRPr lang="en-GB" sz="2300" b="1" dirty="0" smtClean="0"/>
          </a:p>
        </p:txBody>
      </p:sp>
      <p:sp>
        <p:nvSpPr>
          <p:cNvPr id="9" name="TextBox 8">
            <a:hlinkClick r:id="rId3" action="ppaction://hlinkfile"/>
          </p:cNvPr>
          <p:cNvSpPr txBox="1"/>
          <p:nvPr/>
        </p:nvSpPr>
        <p:spPr>
          <a:xfrm>
            <a:off x="8532440" y="2420888"/>
            <a:ext cx="360040" cy="707886"/>
          </a:xfrm>
          <a:prstGeom prst="rect">
            <a:avLst/>
          </a:prstGeom>
          <a:noFill/>
        </p:spPr>
        <p:txBody>
          <a:bodyPr wrap="square" rtlCol="0">
            <a:spAutoFit/>
          </a:bodyPr>
          <a:lstStyle/>
          <a:p>
            <a:r>
              <a:rPr lang="en-US" sz="4000" dirty="0" smtClean="0">
                <a:solidFill>
                  <a:srgbClr val="F53939"/>
                </a:solidFill>
              </a:rPr>
              <a:t>?</a:t>
            </a:r>
            <a:endParaRPr lang="en-GB" sz="2400" dirty="0">
              <a:solidFill>
                <a:srgbClr val="F53939"/>
              </a:solidFill>
            </a:endParaRPr>
          </a:p>
        </p:txBody>
      </p:sp>
      <p:sp>
        <p:nvSpPr>
          <p:cNvPr id="2" name="Rectangle 1"/>
          <p:cNvSpPr/>
          <p:nvPr/>
        </p:nvSpPr>
        <p:spPr>
          <a:xfrm>
            <a:off x="251520" y="1052736"/>
            <a:ext cx="8568952" cy="5324535"/>
          </a:xfrm>
          <a:prstGeom prst="rect">
            <a:avLst/>
          </a:prstGeom>
        </p:spPr>
        <p:txBody>
          <a:bodyPr wrap="square">
            <a:spAutoFit/>
          </a:bodyPr>
          <a:lstStyle/>
          <a:p>
            <a:pPr marL="342900" lvl="0" indent="-342900">
              <a:buClr>
                <a:srgbClr val="00B050"/>
              </a:buClr>
              <a:buFont typeface="Wingdings 3" panose="05040102010807070707" pitchFamily="18" charset="2"/>
              <a:buChar char=""/>
            </a:pPr>
            <a:r>
              <a:rPr lang="en-US" sz="1700" dirty="0">
                <a:latin typeface="Calibri" panose="020F0502020204030204" pitchFamily="34" charset="0"/>
              </a:rPr>
              <a:t>In Ahmed’s business there is no need for an organisational structure because he works alone. There is no need to lay out the responsibilities and duties of other employees or to indicate their links with other workers – because there aren’t any! As he is the only manager, there can be no other management levels. This example shows the simplest form of business. What would happen to the organisation of Ahmed’s business if it expanded?</a:t>
            </a:r>
          </a:p>
          <a:p>
            <a:pPr marL="0" lvl="0" indent="0">
              <a:buClr>
                <a:srgbClr val="00B050"/>
              </a:buClr>
              <a:buFont typeface="Wingdings 3" panose="05040102010807070707" pitchFamily="18" charset="2"/>
              <a:buNone/>
            </a:pPr>
            <a:r>
              <a:rPr lang="en-US" sz="1700" b="1" dirty="0">
                <a:solidFill>
                  <a:srgbClr val="0070C0"/>
                </a:solidFill>
                <a:latin typeface="Calibri" panose="020F0502020204030204" pitchFamily="34" charset="0"/>
              </a:rPr>
              <a:t>Case Study Example</a:t>
            </a:r>
          </a:p>
          <a:p>
            <a:pPr marL="342900" lvl="0" indent="-342900">
              <a:buClr>
                <a:srgbClr val="00B050"/>
              </a:buClr>
              <a:buFont typeface="Wingdings 3" panose="05040102010807070707" pitchFamily="18" charset="2"/>
              <a:buChar char=""/>
            </a:pPr>
            <a:r>
              <a:rPr lang="en-US" sz="1700" dirty="0">
                <a:solidFill>
                  <a:srgbClr val="0070C0"/>
                </a:solidFill>
                <a:latin typeface="Calibri" panose="020F0502020204030204" pitchFamily="34" charset="0"/>
              </a:rPr>
              <a:t>Ahmed was exhausted. At the end of another long day Ahmed decided that he could no longer do all the work of running the store by himself. He was going to advertise for a shop assistant. He thought carefully about what work he would want to assistant to perform.</a:t>
            </a:r>
          </a:p>
          <a:p>
            <a:pPr marL="342900" lvl="0" indent="-342900">
              <a:buClr>
                <a:srgbClr val="00B050"/>
              </a:buClr>
              <a:buFont typeface="Wingdings 3" panose="05040102010807070707" pitchFamily="18" charset="2"/>
              <a:buChar char=""/>
            </a:pPr>
            <a:r>
              <a:rPr lang="en-US" sz="1700" dirty="0">
                <a:solidFill>
                  <a:srgbClr val="0070C0"/>
                </a:solidFill>
                <a:latin typeface="Calibri" panose="020F0502020204030204" pitchFamily="34" charset="0"/>
              </a:rPr>
              <a:t>Ahmed remembered from his previous job, working for a large retail chain, that it was important to make clear the tasks and responsibilities of employees. If this was not done then two people might end up doing the same work – and some work might not get done at all.</a:t>
            </a:r>
          </a:p>
          <a:p>
            <a:pPr marL="342900" lvl="0" indent="-342900">
              <a:buClr>
                <a:srgbClr val="00B050"/>
              </a:buClr>
              <a:buFont typeface="Wingdings 3" panose="05040102010807070707" pitchFamily="18" charset="2"/>
              <a:buChar char=""/>
            </a:pPr>
            <a:r>
              <a:rPr lang="en-US" sz="1700" dirty="0">
                <a:solidFill>
                  <a:srgbClr val="0070C0"/>
                </a:solidFill>
                <a:latin typeface="Calibri" panose="020F0502020204030204" pitchFamily="34" charset="0"/>
              </a:rPr>
              <a:t>He decided to write out a job description (see next slide) which he would give to all the people who applied for the job. This would make clear what the job would involve. Ahmed thought this would have 2 main advantages:</a:t>
            </a:r>
          </a:p>
          <a:p>
            <a:pPr marL="568325" lvl="0" indent="-231775">
              <a:buClr>
                <a:srgbClr val="00B050"/>
              </a:buClr>
              <a:buFont typeface="Arial" panose="020B0604020202020204" pitchFamily="34" charset="0"/>
              <a:buChar char="•"/>
            </a:pPr>
            <a:r>
              <a:rPr lang="en-US" sz="1700" dirty="0">
                <a:solidFill>
                  <a:srgbClr val="0070C0"/>
                </a:solidFill>
                <a:latin typeface="Calibri" panose="020F0502020204030204" pitchFamily="34" charset="0"/>
              </a:rPr>
              <a:t>People applying for the job could see if they were suitable for the work expected of them</a:t>
            </a:r>
          </a:p>
          <a:p>
            <a:pPr marL="568325" lvl="0" indent="-231775">
              <a:buClr>
                <a:srgbClr val="00B050"/>
              </a:buClr>
              <a:buFont typeface="Arial" panose="020B0604020202020204" pitchFamily="34" charset="0"/>
              <a:buChar char="•"/>
            </a:pPr>
            <a:r>
              <a:rPr lang="en-US" sz="1700" dirty="0">
                <a:solidFill>
                  <a:srgbClr val="0070C0"/>
                </a:solidFill>
                <a:latin typeface="Calibri" panose="020F0502020204030204" pitchFamily="34" charset="0"/>
              </a:rPr>
              <a:t>Once in the job, the new employee would know exactly what their duties and responsibilities were. Their work should therefor help Ahmed, not just repeat what he was doing.</a:t>
            </a:r>
          </a:p>
        </p:txBody>
      </p:sp>
    </p:spTree>
    <p:extLst>
      <p:ext uri="{BB962C8B-B14F-4D97-AF65-F5344CB8AC3E}">
        <p14:creationId xmlns:p14="http://schemas.microsoft.com/office/powerpoint/2010/main" val="370969774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46186</TotalTime>
  <Words>4262</Words>
  <Application>Microsoft Office PowerPoint</Application>
  <PresentationFormat>On-screen Show (4:3)</PresentationFormat>
  <Paragraphs>393</Paragraphs>
  <Slides>24</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3.1 - Different Organisational Structures</vt:lpstr>
      <vt:lpstr>PowerPoint Presentation</vt:lpstr>
      <vt:lpstr>3.1 - Different Organisational Structures</vt:lpstr>
      <vt:lpstr>3.1 – Why does organisational structure change as a business expands?</vt:lpstr>
      <vt:lpstr>3.1 – Why does organisational structure change as a business expands?</vt:lpstr>
      <vt:lpstr>3.1 – Organisation Charts – Case Study Example</vt:lpstr>
      <vt:lpstr>3.1 – Why does organisational structure change as a business expands?</vt:lpstr>
      <vt:lpstr>3.1 – Advantages of an organisational chart</vt:lpstr>
      <vt:lpstr>3.2 – Chain of Command and Span of Control</vt:lpstr>
      <vt:lpstr>3.2 – Chain of Command and Span of Control</vt:lpstr>
      <vt:lpstr>3.2 – Chain of Command – Case Study</vt:lpstr>
      <vt:lpstr>3.3 – Roles, responsibilities and inter-relationships between people in organisations</vt:lpstr>
      <vt:lpstr>3.3 – Roles, responsibilities and inter-relationships between people in organisations</vt:lpstr>
      <vt:lpstr>3.3 – Roles, responsibilities and inter-relationships between people in organisations</vt:lpstr>
      <vt:lpstr>3.3 – Roles, responsibilities and inter-relationships between people in organisations</vt:lpstr>
      <vt:lpstr>3.3 – Element Impact on Businesses Operations</vt:lpstr>
      <vt:lpstr>3.4 - Use of Organisation Charts – Flow </vt:lpstr>
      <vt:lpstr>PowerPoint Presentation</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LO3 - Cambridge Technicals</dc:title>
  <dc:subject>eBusiness</dc:subject>
  <dc:creator>Enderoth</dc:creator>
  <cp:lastModifiedBy>Stephen Rafferty</cp:lastModifiedBy>
  <cp:revision>1578</cp:revision>
  <cp:lastPrinted>2014-01-22T18:25:48Z</cp:lastPrinted>
  <dcterms:created xsi:type="dcterms:W3CDTF">2008-03-12T11:01:44Z</dcterms:created>
  <dcterms:modified xsi:type="dcterms:W3CDTF">2016-08-09T10:39:31Z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